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60" r:id="rId4"/>
    <p:sldId id="261" r:id="rId5"/>
    <p:sldId id="262" r:id="rId6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756"/>
    <p:restoredTop sz="93505"/>
  </p:normalViewPr>
  <p:slideViewPr>
    <p:cSldViewPr snapToGrid="0">
      <p:cViewPr varScale="1">
        <p:scale>
          <a:sx n="103" d="100"/>
          <a:sy n="103" d="100"/>
        </p:scale>
        <p:origin x="656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092D374-AAC6-5976-81B1-BAE400B775E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4DB018F7-9E25-6578-1AB1-94139ED838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30954054-C0D6-AF9B-7713-B6BF68E26B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963FA-9599-CE4B-BCFE-31D662F3EC2C}" type="datetimeFigureOut">
              <a:rPr lang="it-IT" smtClean="0"/>
              <a:t>20/02/23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CCA7C252-8994-32A9-0954-8829693FC0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54CCD3A-C3B3-67DB-B8AA-FE8ABEDA5D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A3613-33D3-A541-A23B-1C04880C84A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566661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A6A7507-0070-9C94-CB4E-15CFE3DFF9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7063432C-4797-C6E3-6E64-42BFBFE129F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EE78548E-3EB6-3536-0BEF-81FE45AD26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963FA-9599-CE4B-BCFE-31D662F3EC2C}" type="datetimeFigureOut">
              <a:rPr lang="it-IT" smtClean="0"/>
              <a:t>20/02/23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D4FA96B3-0425-25DD-FCEE-F2DBE3764E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9E0C2BA-1920-118A-DC78-17AD9D438B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A3613-33D3-A541-A23B-1C04880C84A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196365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F7722B96-C543-CBD1-5150-F66D69A527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F01DD12C-E747-5415-F139-A40BB11952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74AB8448-27D9-4FAB-000F-5580FC2543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963FA-9599-CE4B-BCFE-31D662F3EC2C}" type="datetimeFigureOut">
              <a:rPr lang="it-IT" smtClean="0"/>
              <a:t>20/02/23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42B7BF45-F48D-3DC3-F144-DB6B050250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8DF4E7B4-D38E-CBA9-18A8-524E7A734B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A3613-33D3-A541-A23B-1C04880C84A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567896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F72A771-7102-D4A2-2909-C5636A7FD6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5C84308-B453-D948-F674-72B21F9B95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55B63D5D-6BD9-8E4A-78A3-BC063B470C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963FA-9599-CE4B-BCFE-31D662F3EC2C}" type="datetimeFigureOut">
              <a:rPr lang="it-IT" smtClean="0"/>
              <a:t>20/02/23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20087BA-893A-E21B-8210-69FF5D2D89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D9A4B44-3271-4D7D-0F9A-15CA03799D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A3613-33D3-A541-A23B-1C04880C84A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256184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6C37843-6230-5465-F32E-90BA06A467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F313D497-77CD-D3C2-5D9C-EF266A356A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E7F634C7-627F-B6D6-3401-BC3A63FA09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963FA-9599-CE4B-BCFE-31D662F3EC2C}" type="datetimeFigureOut">
              <a:rPr lang="it-IT" smtClean="0"/>
              <a:t>20/02/23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7C66D6F3-5577-EC2E-5E49-4E13299776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030BC6C-6C4A-E2C8-8EC8-1F8796B830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A3613-33D3-A541-A23B-1C04880C84A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664360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FC0C2B1-ECE7-AE28-F15E-F09652DAFB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99BDCC8-7684-27A7-50A8-D16D3B38F70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006365AC-8F39-22DB-ECB3-46115219BA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275E5073-D15D-0D8D-F43F-F3BFC2108D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963FA-9599-CE4B-BCFE-31D662F3EC2C}" type="datetimeFigureOut">
              <a:rPr lang="it-IT" smtClean="0"/>
              <a:t>20/02/23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F95202E5-3EE0-12AA-2606-3C2A0BD052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61A7E466-92A6-ECB4-8A01-7A1120A9E9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A3613-33D3-A541-A23B-1C04880C84A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409700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766F229-FD5E-0114-D40E-18BD4509DD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3F755FFC-5DC3-69E8-6186-7BD2AFE2CE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90806E73-C456-3000-4862-6C0AB31983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686B4D4B-BFA6-353C-58C4-552EA619C93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1284C2F5-7FF2-717B-E67A-5E780C77B66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12F6013C-332C-B6CB-D105-899424B907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963FA-9599-CE4B-BCFE-31D662F3EC2C}" type="datetimeFigureOut">
              <a:rPr lang="it-IT" smtClean="0"/>
              <a:t>20/02/23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03E5CCFB-291F-D760-8030-7CB6F72D81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67F81458-7E98-084B-022C-7DA078229D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A3613-33D3-A541-A23B-1C04880C84A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08274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1845C21-A0CF-C310-DABD-EE80D8E089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E8C42C19-6C40-72C3-03BB-4674EA5932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963FA-9599-CE4B-BCFE-31D662F3EC2C}" type="datetimeFigureOut">
              <a:rPr lang="it-IT" smtClean="0"/>
              <a:t>20/02/23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F59DD947-00B9-DE9F-00C7-93D3675B43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B979C081-59B9-0730-1E39-6054C5A67B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A3613-33D3-A541-A23B-1C04880C84A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424781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0E28D5AA-338F-8F57-AE7D-FA99D16414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963FA-9599-CE4B-BCFE-31D662F3EC2C}" type="datetimeFigureOut">
              <a:rPr lang="it-IT" smtClean="0"/>
              <a:t>20/02/23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D56DB4A8-60EC-FE75-93A8-9B890267EA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B46BEC6D-9A3D-BC31-A3E2-480FED912A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A3613-33D3-A541-A23B-1C04880C84A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407403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890FB21-17F4-BE68-869E-07C0EED274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C76C689-A163-BC12-2864-4DD7D04F29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F41A5641-43F3-CFA1-674B-DAC75949D6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7C40FBC0-8F64-EEC4-0C4C-C96D827A7A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963FA-9599-CE4B-BCFE-31D662F3EC2C}" type="datetimeFigureOut">
              <a:rPr lang="it-IT" smtClean="0"/>
              <a:t>20/02/23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706169BD-90FB-1A9B-B5FD-745366E9AC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82C1C2EF-64AF-A025-EFB7-66BCB41816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A3613-33D3-A541-A23B-1C04880C84A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893674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161CCF4-7E85-9095-C167-9971F792DA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8E082DEB-2292-E3A1-DD40-DF8D0057AD6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757495FB-1BBC-3BD7-9DF5-D5E71EEFADB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5DEAC7D4-C92D-8C4F-6078-567FE47875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963FA-9599-CE4B-BCFE-31D662F3EC2C}" type="datetimeFigureOut">
              <a:rPr lang="it-IT" smtClean="0"/>
              <a:t>20/02/23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27ED8C0B-7426-4672-F2D8-1BBEBA8D7E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FDE9BA1E-B13E-D85B-C911-8CC22EB24A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A3613-33D3-A541-A23B-1C04880C84A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19244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1D56CABA-37C2-A2BD-10EE-D2FF730ACE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3AC16AE7-C562-AC9F-FBD3-729D97FD02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34372242-DC5E-91BA-5BE0-DB52935CEBE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8963FA-9599-CE4B-BCFE-31D662F3EC2C}" type="datetimeFigureOut">
              <a:rPr lang="it-IT" smtClean="0"/>
              <a:t>20/02/23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70191F5A-FEB0-E05B-4646-89E52B1EE0B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9D5DC88F-B7F0-489F-B8C6-D6A37A6EB9B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A3613-33D3-A541-A23B-1C04880C84A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964605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8BF9D32-7506-D749-08BC-EC0B70C86C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81037"/>
            <a:ext cx="10515600" cy="930050"/>
          </a:xfrm>
        </p:spPr>
        <p:txBody>
          <a:bodyPr>
            <a:normAutofit/>
          </a:bodyPr>
          <a:lstStyle/>
          <a:p>
            <a:r>
              <a:rPr lang="it-IT" sz="1600" dirty="0">
                <a:solidFill>
                  <a:schemeClr val="accent1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WORKSHOP DESCRIPTION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820FDC17-EBA5-B372-4CA0-6B418716804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446267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WORKSHOP 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aims</a:t>
            </a:r>
            <a:r>
              <a:rPr lang="it-I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</a:t>
            </a:r>
            <a:r>
              <a:rPr lang="it-I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analysing</a:t>
            </a:r>
            <a:r>
              <a:rPr lang="it-I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it-IT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developing</a:t>
            </a:r>
            <a:r>
              <a:rPr lang="it-I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 improvement action on a </a:t>
            </a:r>
            <a:r>
              <a:rPr lang="it-IT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Prodigys</a:t>
            </a:r>
            <a:r>
              <a:rPr lang="it-I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Group </a:t>
            </a:r>
            <a:r>
              <a:rPr lang="it-IT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AgrEGG</a:t>
            </a:r>
            <a:r>
              <a:rPr lang="it-I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platform: a complete, </a:t>
            </a:r>
            <a:r>
              <a:rPr lang="it-IT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modern</a:t>
            </a:r>
            <a:r>
              <a:rPr lang="it-I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it-IT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efficient</a:t>
            </a:r>
            <a:r>
              <a:rPr lang="it-I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solution</a:t>
            </a:r>
            <a:r>
              <a:rPr lang="it-I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for Business Intelligence. </a:t>
            </a:r>
            <a:r>
              <a:rPr lang="it-IT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AgrEGG</a:t>
            </a:r>
            <a:r>
              <a:rPr lang="it-I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can </a:t>
            </a:r>
            <a:r>
              <a:rPr lang="it-IT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quickly</a:t>
            </a:r>
            <a:r>
              <a:rPr lang="it-I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combine </a:t>
            </a:r>
            <a:r>
              <a:rPr lang="it-IT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any</a:t>
            </a:r>
            <a:r>
              <a:rPr lang="it-I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data, </a:t>
            </a:r>
            <a:r>
              <a:rPr lang="it-IT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regardless</a:t>
            </a:r>
            <a:r>
              <a:rPr lang="it-I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it-IT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quantity</a:t>
            </a:r>
            <a:r>
              <a:rPr lang="it-I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source, making </a:t>
            </a:r>
            <a:r>
              <a:rPr lang="it-IT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</a:t>
            </a:r>
            <a:r>
              <a:rPr lang="it-I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possibleto</a:t>
            </a:r>
            <a:r>
              <a:rPr lang="it-I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freely</a:t>
            </a:r>
            <a:r>
              <a:rPr lang="it-I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explore</a:t>
            </a:r>
            <a:r>
              <a:rPr lang="it-I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the data in </a:t>
            </a:r>
            <a:r>
              <a:rPr lang="it-IT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any</a:t>
            </a:r>
            <a:r>
              <a:rPr lang="it-I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direction</a:t>
            </a:r>
            <a:r>
              <a:rPr lang="it-I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thanks to </a:t>
            </a:r>
            <a:r>
              <a:rPr lang="it-IT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its</a:t>
            </a:r>
            <a:r>
              <a:rPr lang="it-I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drill down, </a:t>
            </a:r>
            <a:r>
              <a:rPr lang="it-IT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aggregation</a:t>
            </a:r>
            <a:r>
              <a:rPr lang="it-I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it-IT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intelligent</a:t>
            </a:r>
            <a:r>
              <a:rPr lang="it-I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visualization</a:t>
            </a:r>
            <a:r>
              <a:rPr lang="it-I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capabilities.</a:t>
            </a:r>
          </a:p>
          <a:p>
            <a:pPr marL="0" indent="0">
              <a:buNone/>
            </a:pPr>
            <a:r>
              <a:rPr lang="it-I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Data </a:t>
            </a:r>
            <a:r>
              <a:rPr lang="it-IT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exploration</a:t>
            </a:r>
            <a:r>
              <a:rPr lang="it-I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it-I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no </a:t>
            </a:r>
            <a:r>
              <a:rPr lang="it-IT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longer</a:t>
            </a:r>
            <a:r>
              <a:rPr lang="it-I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just linear </a:t>
            </a:r>
            <a:r>
              <a:rPr lang="it-IT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but</a:t>
            </a:r>
            <a:r>
              <a:rPr lang="it-I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becomes</a:t>
            </a:r>
            <a:r>
              <a:rPr lang="it-I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dynamic</a:t>
            </a:r>
            <a:r>
              <a:rPr lang="it-I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it-IT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scalable</a:t>
            </a:r>
            <a:r>
              <a:rPr lang="it-I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it-IT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flexible</a:t>
            </a:r>
            <a:r>
              <a:rPr lang="it-I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in </a:t>
            </a:r>
            <a:r>
              <a:rPr lang="it-IT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real</a:t>
            </a:r>
            <a:r>
              <a:rPr lang="it-I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time.</a:t>
            </a:r>
          </a:p>
        </p:txBody>
      </p:sp>
      <p:sp>
        <p:nvSpPr>
          <p:cNvPr id="5" name="Segnaposto contenuto 4">
            <a:extLst>
              <a:ext uri="{FF2B5EF4-FFF2-40B4-BE49-F238E27FC236}">
                <a16:creationId xmlns:a16="http://schemas.microsoft.com/office/drawing/2014/main" id="{7F4D66D0-3F5A-5FC6-3A39-01855DEEC9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446267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K-Pax </a:t>
            </a:r>
            <a:r>
              <a:rPr lang="it-IT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was</a:t>
            </a:r>
            <a:r>
              <a:rPr lang="it-I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conceived</a:t>
            </a:r>
            <a:r>
              <a:rPr lang="it-I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it-IT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implemented</a:t>
            </a:r>
            <a:r>
              <a:rPr lang="it-I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by </a:t>
            </a:r>
            <a:r>
              <a:rPr lang="it-IT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Prodigys</a:t>
            </a:r>
            <a:r>
              <a:rPr lang="it-I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Group, an </a:t>
            </a:r>
            <a:r>
              <a:rPr lang="it-IT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important</a:t>
            </a:r>
            <a:r>
              <a:rPr lang="it-I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Italian</a:t>
            </a:r>
            <a:r>
              <a:rPr lang="it-I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agency </a:t>
            </a:r>
            <a:r>
              <a:rPr lang="it-IT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r>
              <a:rPr lang="it-I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operates</a:t>
            </a:r>
            <a:r>
              <a:rPr lang="it-I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the field of ICT, </a:t>
            </a:r>
            <a:r>
              <a:rPr lang="it-IT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creatively</a:t>
            </a:r>
            <a:r>
              <a:rPr lang="it-I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combining</a:t>
            </a:r>
            <a:r>
              <a:rPr lang="it-I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Communication</a:t>
            </a:r>
            <a:r>
              <a:rPr lang="it-I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Design skills (Information Architecture, User Experience, </a:t>
            </a:r>
            <a:r>
              <a:rPr lang="it-IT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Copywriting</a:t>
            </a:r>
            <a:r>
              <a:rPr lang="it-I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Web Marketing, Visual </a:t>
            </a:r>
            <a:r>
              <a:rPr lang="it-IT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identity</a:t>
            </a:r>
            <a:r>
              <a:rPr lang="it-I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Web design and Video editing) and IT </a:t>
            </a:r>
            <a:r>
              <a:rPr lang="it-IT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technology</a:t>
            </a:r>
            <a:r>
              <a:rPr lang="it-I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B3BAFEED-B48A-A34A-03D3-E93BF7439844}"/>
              </a:ext>
            </a:extLst>
          </p:cNvPr>
          <p:cNvSpPr txBox="1"/>
          <p:nvPr/>
        </p:nvSpPr>
        <p:spPr>
          <a:xfrm>
            <a:off x="3429000" y="169408"/>
            <a:ext cx="447402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400" dirty="0">
                <a:solidFill>
                  <a:schemeClr val="accent1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PROJECT BRIEF NOVEMBER 2022</a:t>
            </a:r>
            <a:endParaRPr lang="it-IT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07362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820FDC17-EBA5-B372-4CA0-6B418716804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18321" y="990954"/>
            <a:ext cx="4462670" cy="550406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</a:t>
            </a:r>
            <a:r>
              <a:rPr lang="it-I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it-I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web-</a:t>
            </a:r>
            <a:r>
              <a:rPr lang="it-IT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based</a:t>
            </a:r>
            <a:r>
              <a:rPr lang="it-I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tool</a:t>
            </a:r>
            <a:r>
              <a:rPr lang="it-I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it-IT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entirely</a:t>
            </a:r>
            <a:r>
              <a:rPr lang="it-I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developed</a:t>
            </a:r>
            <a:r>
              <a:rPr lang="it-I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by </a:t>
            </a:r>
            <a:r>
              <a:rPr lang="it-IT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Prodigys</a:t>
            </a:r>
            <a:r>
              <a:rPr lang="it-I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Group and </a:t>
            </a:r>
            <a:r>
              <a:rPr lang="it-IT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therefore</a:t>
            </a:r>
            <a:r>
              <a:rPr lang="it-I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completely</a:t>
            </a:r>
            <a:r>
              <a:rPr lang="it-I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customizable</a:t>
            </a:r>
            <a:r>
              <a:rPr lang="it-I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according</a:t>
            </a:r>
            <a:r>
              <a:rPr lang="it-I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 project </a:t>
            </a:r>
            <a:r>
              <a:rPr lang="it-IT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specifications</a:t>
            </a:r>
            <a:r>
              <a:rPr lang="it-I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and, </a:t>
            </a:r>
            <a:r>
              <a:rPr lang="it-IT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since</a:t>
            </a:r>
            <a:r>
              <a:rPr lang="it-I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it’s</a:t>
            </a:r>
            <a:r>
              <a:rPr lang="it-I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web-</a:t>
            </a:r>
            <a:r>
              <a:rPr lang="it-IT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based</a:t>
            </a:r>
            <a:r>
              <a:rPr lang="it-I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it-IT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</a:t>
            </a:r>
            <a:r>
              <a:rPr lang="it-I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it-I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optimized</a:t>
            </a:r>
            <a:r>
              <a:rPr lang="it-I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for navigation from </a:t>
            </a:r>
            <a:r>
              <a:rPr lang="it-IT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any</a:t>
            </a:r>
            <a:r>
              <a:rPr lang="it-I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device: PC, tablet and mobile.</a:t>
            </a:r>
          </a:p>
          <a:p>
            <a:pPr marL="0" indent="0">
              <a:buNone/>
            </a:pPr>
            <a:r>
              <a:rPr lang="it-I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powerful </a:t>
            </a:r>
            <a:r>
              <a:rPr lang="it-IT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calculation</a:t>
            </a:r>
            <a:r>
              <a:rPr lang="it-I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engine</a:t>
            </a:r>
            <a:r>
              <a:rPr lang="it-I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starting from </a:t>
            </a:r>
            <a:r>
              <a:rPr lang="it-IT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different</a:t>
            </a:r>
            <a:r>
              <a:rPr lang="it-I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data sources (Analytics, Data Base, Excel, XML, JSON, HL7, offline, etc.), </a:t>
            </a:r>
            <a:r>
              <a:rPr lang="it-IT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it-I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able</a:t>
            </a:r>
            <a:r>
              <a:rPr lang="it-I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 elaborate </a:t>
            </a:r>
            <a:r>
              <a:rPr lang="it-IT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mathematical</a:t>
            </a:r>
            <a:r>
              <a:rPr lang="it-I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formulas</a:t>
            </a:r>
            <a:r>
              <a:rPr lang="it-I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in order to build </a:t>
            </a:r>
            <a:r>
              <a:rPr lang="it-IT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statistics</a:t>
            </a:r>
            <a:r>
              <a:rPr lang="it-I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it-IT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graphs</a:t>
            </a:r>
            <a:r>
              <a:rPr lang="it-I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 measure and monitor </a:t>
            </a:r>
            <a:r>
              <a:rPr lang="it-IT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KPIs</a:t>
            </a:r>
            <a:r>
              <a:rPr lang="it-I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from </a:t>
            </a:r>
            <a:r>
              <a:rPr lang="it-IT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any</a:t>
            </a:r>
            <a:r>
              <a:rPr lang="it-I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database or </a:t>
            </a:r>
            <a:r>
              <a:rPr lang="it-IT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useful</a:t>
            </a:r>
            <a:r>
              <a:rPr lang="it-I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data source.</a:t>
            </a:r>
          </a:p>
        </p:txBody>
      </p:sp>
      <p:sp>
        <p:nvSpPr>
          <p:cNvPr id="5" name="Segnaposto contenuto 4">
            <a:extLst>
              <a:ext uri="{FF2B5EF4-FFF2-40B4-BE49-F238E27FC236}">
                <a16:creationId xmlns:a16="http://schemas.microsoft.com/office/drawing/2014/main" id="{7F4D66D0-3F5A-5FC6-3A39-01855DEEC9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96000" y="990953"/>
            <a:ext cx="4462670" cy="550406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Data from the sources, including </a:t>
            </a:r>
            <a:r>
              <a:rPr lang="it-IT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heterogeneous</a:t>
            </a:r>
            <a:r>
              <a:rPr lang="it-I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ones</a:t>
            </a:r>
            <a:r>
              <a:rPr lang="it-I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are </a:t>
            </a:r>
            <a:r>
              <a:rPr lang="it-IT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represented</a:t>
            </a:r>
            <a:r>
              <a:rPr lang="it-I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aggregate and </a:t>
            </a:r>
            <a:r>
              <a:rPr lang="it-IT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further</a:t>
            </a:r>
            <a:r>
              <a:rPr lang="it-I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processed</a:t>
            </a:r>
            <a:r>
              <a:rPr lang="it-I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form</a:t>
            </a:r>
            <a:r>
              <a:rPr lang="it-I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to </a:t>
            </a:r>
            <a:r>
              <a:rPr lang="it-IT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provide</a:t>
            </a:r>
            <a:r>
              <a:rPr lang="it-I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it-IT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through</a:t>
            </a:r>
            <a:r>
              <a:rPr lang="it-I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the construction of the Dashboard, immediate and </a:t>
            </a:r>
            <a:r>
              <a:rPr lang="it-IT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fully</a:t>
            </a:r>
            <a:r>
              <a:rPr lang="it-I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customizable</a:t>
            </a:r>
            <a:r>
              <a:rPr lang="it-I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readability</a:t>
            </a:r>
            <a:r>
              <a:rPr lang="it-I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the </a:t>
            </a:r>
            <a:r>
              <a:rPr lang="it-IT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KPIs</a:t>
            </a:r>
            <a:r>
              <a:rPr lang="it-I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it-IT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</a:t>
            </a:r>
            <a:r>
              <a:rPr lang="it-I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it-I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possible</a:t>
            </a:r>
            <a:r>
              <a:rPr lang="it-I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 create and </a:t>
            </a:r>
            <a:r>
              <a:rPr lang="it-IT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customize</a:t>
            </a:r>
            <a:r>
              <a:rPr lang="it-I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tabular reports in complete </a:t>
            </a:r>
            <a:r>
              <a:rPr lang="it-IT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autonomy</a:t>
            </a:r>
            <a:r>
              <a:rPr lang="it-I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export </a:t>
            </a:r>
            <a:r>
              <a:rPr lang="it-IT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them</a:t>
            </a:r>
            <a:r>
              <a:rPr lang="it-I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 CSV / Excel / PowerPoint.</a:t>
            </a: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B3BAFEED-B48A-A34A-03D3-E93BF7439844}"/>
              </a:ext>
            </a:extLst>
          </p:cNvPr>
          <p:cNvSpPr txBox="1"/>
          <p:nvPr/>
        </p:nvSpPr>
        <p:spPr>
          <a:xfrm>
            <a:off x="3429000" y="169408"/>
            <a:ext cx="447402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400" dirty="0">
                <a:solidFill>
                  <a:schemeClr val="accent1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PROJECT BRIEF NOVEMBER 2022</a:t>
            </a:r>
            <a:endParaRPr lang="it-IT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88541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8BF9D32-7506-D749-08BC-EC0B70C86C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81037"/>
            <a:ext cx="10515600" cy="930050"/>
          </a:xfrm>
        </p:spPr>
        <p:txBody>
          <a:bodyPr>
            <a:normAutofit/>
          </a:bodyPr>
          <a:lstStyle/>
          <a:p>
            <a:r>
              <a:rPr lang="it-IT" sz="1600" dirty="0">
                <a:solidFill>
                  <a:schemeClr val="accent1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WORKSHOP DESCRIPTION / 2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820FDC17-EBA5-B372-4CA0-6B418716804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446267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After a brief company </a:t>
            </a:r>
            <a:r>
              <a:rPr lang="it-IT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presentation</a:t>
            </a:r>
            <a:r>
              <a:rPr lang="it-I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the </a:t>
            </a:r>
            <a:r>
              <a:rPr lang="it-IT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platform</a:t>
            </a:r>
            <a:r>
              <a:rPr lang="it-I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will</a:t>
            </a:r>
            <a:r>
              <a:rPr lang="it-I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be </a:t>
            </a:r>
            <a:r>
              <a:rPr lang="it-IT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illustrated</a:t>
            </a:r>
            <a:r>
              <a:rPr lang="it-I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it-IT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detail</a:t>
            </a:r>
            <a:r>
              <a:rPr lang="it-I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it-IT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its</a:t>
            </a:r>
            <a:r>
              <a:rPr lang="it-I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operation</a:t>
            </a:r>
            <a:r>
              <a:rPr lang="it-I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it-IT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structure</a:t>
            </a:r>
            <a:r>
              <a:rPr lang="it-I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it-IT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interface</a:t>
            </a:r>
            <a:r>
              <a:rPr lang="it-I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it-IT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then</a:t>
            </a:r>
            <a:r>
              <a:rPr lang="it-I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one of </a:t>
            </a:r>
            <a:r>
              <a:rPr lang="it-IT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its</a:t>
            </a:r>
            <a:r>
              <a:rPr lang="it-I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existing</a:t>
            </a:r>
            <a:r>
              <a:rPr lang="it-I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variations</a:t>
            </a:r>
            <a:r>
              <a:rPr lang="it-I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will</a:t>
            </a:r>
            <a:r>
              <a:rPr lang="it-I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be </a:t>
            </a:r>
            <a:r>
              <a:rPr lang="it-IT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introduced</a:t>
            </a:r>
            <a:r>
              <a:rPr lang="it-I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it-IT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namely</a:t>
            </a:r>
            <a:r>
              <a:rPr lang="it-I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the one for the </a:t>
            </a:r>
            <a:r>
              <a:rPr lang="it-IT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Generali</a:t>
            </a:r>
            <a:r>
              <a:rPr lang="it-I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insurance group, on </a:t>
            </a:r>
            <a:r>
              <a:rPr lang="it-IT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which</a:t>
            </a:r>
            <a:r>
              <a:rPr lang="it-I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the workshop </a:t>
            </a:r>
            <a:r>
              <a:rPr lang="it-IT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will</a:t>
            </a:r>
            <a:r>
              <a:rPr lang="it-I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focus by way of </a:t>
            </a:r>
            <a:r>
              <a:rPr lang="it-IT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example</a:t>
            </a:r>
            <a:r>
              <a:rPr lang="it-I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it-I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Access </a:t>
            </a:r>
            <a:r>
              <a:rPr lang="it-IT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credentials</a:t>
            </a:r>
            <a:r>
              <a:rPr lang="it-I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will</a:t>
            </a:r>
            <a:r>
              <a:rPr lang="it-I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then</a:t>
            </a:r>
            <a:r>
              <a:rPr lang="it-I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be </a:t>
            </a:r>
            <a:r>
              <a:rPr lang="it-IT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provided</a:t>
            </a:r>
            <a:r>
              <a:rPr lang="it-I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for the </a:t>
            </a:r>
            <a:r>
              <a:rPr lang="it-IT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individual</a:t>
            </a:r>
            <a:r>
              <a:rPr lang="it-I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work groups. (4/5 people).</a:t>
            </a:r>
          </a:p>
        </p:txBody>
      </p:sp>
      <p:sp>
        <p:nvSpPr>
          <p:cNvPr id="5" name="Segnaposto contenuto 4">
            <a:extLst>
              <a:ext uri="{FF2B5EF4-FFF2-40B4-BE49-F238E27FC236}">
                <a16:creationId xmlns:a16="http://schemas.microsoft.com/office/drawing/2014/main" id="{7F4D66D0-3F5A-5FC6-3A39-01855DEEC9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446267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Each</a:t>
            </a:r>
            <a:r>
              <a:rPr lang="it-I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group </a:t>
            </a:r>
            <a:r>
              <a:rPr lang="it-IT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will</a:t>
            </a:r>
            <a:r>
              <a:rPr lang="it-I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be </a:t>
            </a:r>
            <a:r>
              <a:rPr lang="it-IT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asked</a:t>
            </a:r>
            <a:r>
              <a:rPr lang="it-I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it-IT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summarise</a:t>
            </a:r>
            <a:r>
              <a:rPr lang="it-I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support for the functional </a:t>
            </a:r>
            <a:r>
              <a:rPr lang="it-IT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assessment</a:t>
            </a:r>
            <a:r>
              <a:rPr lang="it-I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the tool:</a:t>
            </a:r>
          </a:p>
          <a:p>
            <a:pPr>
              <a:buFontTx/>
              <a:buChar char="-"/>
            </a:pPr>
            <a:r>
              <a:rPr lang="it-I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testing the user </a:t>
            </a:r>
            <a:r>
              <a:rPr lang="it-IT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experience</a:t>
            </a:r>
            <a:r>
              <a:rPr lang="it-I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a personal way;</a:t>
            </a:r>
          </a:p>
          <a:p>
            <a:pPr>
              <a:buFontTx/>
              <a:buChar char="-"/>
            </a:pPr>
            <a:r>
              <a:rPr lang="it-IT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defining</a:t>
            </a:r>
            <a:r>
              <a:rPr lang="it-I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margins</a:t>
            </a:r>
            <a:r>
              <a:rPr lang="it-I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for </a:t>
            </a:r>
            <a:r>
              <a:rPr lang="it-IT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improvement</a:t>
            </a:r>
            <a:r>
              <a:rPr lang="it-I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the design of the </a:t>
            </a:r>
            <a:r>
              <a:rPr lang="it-IT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interface</a:t>
            </a:r>
            <a:r>
              <a:rPr lang="it-I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(U.I.), in the </a:t>
            </a:r>
            <a:r>
              <a:rPr lang="it-IT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organization</a:t>
            </a:r>
            <a:r>
              <a:rPr lang="it-I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information;</a:t>
            </a:r>
          </a:p>
          <a:p>
            <a:pPr>
              <a:buFontTx/>
              <a:buChar char="-"/>
            </a:pPr>
            <a:r>
              <a:rPr lang="it-I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it-IT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finally</a:t>
            </a:r>
            <a:r>
              <a:rPr lang="it-I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it-IT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suggesting</a:t>
            </a:r>
            <a:r>
              <a:rPr lang="it-I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potential</a:t>
            </a:r>
            <a:r>
              <a:rPr lang="it-I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developments</a:t>
            </a:r>
            <a:r>
              <a:rPr lang="it-I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deemed</a:t>
            </a:r>
            <a:r>
              <a:rPr lang="it-I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suitable</a:t>
            </a:r>
            <a:r>
              <a:rPr lang="it-I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for a performative </a:t>
            </a:r>
            <a:r>
              <a:rPr lang="it-IT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improvement</a:t>
            </a:r>
            <a:r>
              <a:rPr lang="it-I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the </a:t>
            </a:r>
            <a:r>
              <a:rPr lang="it-IT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application</a:t>
            </a:r>
            <a:r>
              <a:rPr lang="it-I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(new plug-in service).</a:t>
            </a: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B3BAFEED-B48A-A34A-03D3-E93BF7439844}"/>
              </a:ext>
            </a:extLst>
          </p:cNvPr>
          <p:cNvSpPr txBox="1"/>
          <p:nvPr/>
        </p:nvSpPr>
        <p:spPr>
          <a:xfrm>
            <a:off x="3429000" y="169408"/>
            <a:ext cx="447402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400" dirty="0">
                <a:solidFill>
                  <a:schemeClr val="accent1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PROJECT BRIEF NOVEMBER 2022</a:t>
            </a:r>
            <a:endParaRPr lang="it-IT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03225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8BF9D32-7506-D749-08BC-EC0B70C86C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81037"/>
            <a:ext cx="10515600" cy="930050"/>
          </a:xfrm>
        </p:spPr>
        <p:txBody>
          <a:bodyPr>
            <a:normAutofit/>
          </a:bodyPr>
          <a:lstStyle/>
          <a:p>
            <a:r>
              <a:rPr lang="it-IT" sz="1600" dirty="0">
                <a:solidFill>
                  <a:schemeClr val="accent1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WORKSHOP DESCRIPTION / 3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820FDC17-EBA5-B372-4CA0-6B418716804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4462670" cy="435133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Project </a:t>
            </a:r>
            <a:r>
              <a:rPr lang="it-IT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phases</a:t>
            </a:r>
            <a:r>
              <a:rPr lang="it-IT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>
              <a:buNone/>
            </a:pPr>
            <a:endParaRPr lang="it-IT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it-IT" sz="2000" b="1" dirty="0">
                <a:solidFill>
                  <a:srgbClr val="7293A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1. Analysis </a:t>
            </a:r>
            <a:endParaRPr lang="it-IT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it-I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Controller / user: </a:t>
            </a:r>
            <a:r>
              <a:rPr lang="it-IT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creation</a:t>
            </a:r>
            <a:r>
              <a:rPr lang="it-I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it-IT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your</a:t>
            </a:r>
            <a:r>
              <a:rPr lang="it-I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own</a:t>
            </a:r>
            <a:r>
              <a:rPr lang="it-I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dashboard and </a:t>
            </a:r>
            <a:r>
              <a:rPr lang="it-IT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evaluation</a:t>
            </a:r>
            <a:r>
              <a:rPr lang="it-I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it-IT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frontend</a:t>
            </a:r>
            <a:r>
              <a:rPr lang="it-I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it-IT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backend</a:t>
            </a:r>
            <a:r>
              <a:rPr lang="it-I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usability</a:t>
            </a:r>
            <a:r>
              <a:rPr lang="it-I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>
              <a:buNone/>
            </a:pPr>
            <a:r>
              <a:rPr lang="it-IT" sz="2000" b="1" dirty="0">
                <a:solidFill>
                  <a:srgbClr val="7293A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2. Benchmark </a:t>
            </a:r>
            <a:endParaRPr lang="it-IT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it-IT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Research</a:t>
            </a:r>
            <a:r>
              <a:rPr lang="it-I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on the market for </a:t>
            </a:r>
            <a:r>
              <a:rPr lang="it-IT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similar</a:t>
            </a:r>
            <a:r>
              <a:rPr lang="it-I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software, </a:t>
            </a:r>
            <a:r>
              <a:rPr lang="it-IT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highlighting</a:t>
            </a:r>
            <a:r>
              <a:rPr lang="it-I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their</a:t>
            </a:r>
            <a:r>
              <a:rPr lang="it-I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specialties</a:t>
            </a:r>
            <a:r>
              <a:rPr lang="it-I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success </a:t>
            </a:r>
            <a:r>
              <a:rPr lang="it-IT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factors</a:t>
            </a:r>
            <a:r>
              <a:rPr lang="it-I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</p:txBody>
      </p:sp>
      <p:sp>
        <p:nvSpPr>
          <p:cNvPr id="5" name="Segnaposto contenuto 4">
            <a:extLst>
              <a:ext uri="{FF2B5EF4-FFF2-40B4-BE49-F238E27FC236}">
                <a16:creationId xmlns:a16="http://schemas.microsoft.com/office/drawing/2014/main" id="{7F4D66D0-3F5A-5FC6-3A39-01855DEEC9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285999"/>
            <a:ext cx="4462670" cy="3890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2000" b="1" dirty="0">
                <a:solidFill>
                  <a:srgbClr val="7293A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3. Tuning User Interface </a:t>
            </a:r>
          </a:p>
          <a:p>
            <a:pPr marL="0" indent="0">
              <a:buNone/>
            </a:pPr>
            <a:r>
              <a:rPr lang="it-IT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Possible</a:t>
            </a:r>
            <a:r>
              <a:rPr lang="it-I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redesign of some </a:t>
            </a:r>
            <a:r>
              <a:rPr lang="it-IT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elements</a:t>
            </a:r>
            <a:r>
              <a:rPr lang="it-I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/ </a:t>
            </a:r>
            <a:r>
              <a:rPr lang="it-IT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sections</a:t>
            </a:r>
            <a:r>
              <a:rPr lang="it-I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or </a:t>
            </a:r>
            <a:r>
              <a:rPr lang="it-IT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functional</a:t>
            </a:r>
            <a:r>
              <a:rPr lang="it-I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integration</a:t>
            </a:r>
            <a:r>
              <a:rPr lang="it-I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for an </a:t>
            </a:r>
            <a:r>
              <a:rPr lang="it-IT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improvement</a:t>
            </a:r>
            <a:r>
              <a:rPr lang="it-I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the use </a:t>
            </a:r>
            <a:r>
              <a:rPr lang="it-IT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process</a:t>
            </a:r>
            <a:r>
              <a:rPr lang="it-I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it-IT" sz="2000" b="1" dirty="0">
              <a:solidFill>
                <a:srgbClr val="7293A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it-IT" sz="2000" b="1" dirty="0">
                <a:solidFill>
                  <a:srgbClr val="7293A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4. Concept plug-in </a:t>
            </a:r>
            <a:endParaRPr lang="it-IT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it-I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Design of some </a:t>
            </a:r>
            <a:r>
              <a:rPr lang="it-IT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additional</a:t>
            </a:r>
            <a:r>
              <a:rPr lang="it-I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services, </a:t>
            </a:r>
            <a:r>
              <a:rPr lang="it-IT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even</a:t>
            </a:r>
            <a:r>
              <a:rPr lang="it-I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if</a:t>
            </a:r>
            <a:r>
              <a:rPr lang="it-I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not</a:t>
            </a:r>
            <a:r>
              <a:rPr lang="it-I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necessarily</a:t>
            </a:r>
            <a:r>
              <a:rPr lang="it-I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related</a:t>
            </a:r>
            <a:r>
              <a:rPr lang="it-I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 the insurance </a:t>
            </a:r>
            <a:r>
              <a:rPr lang="it-IT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sector</a:t>
            </a:r>
            <a:r>
              <a:rPr lang="it-I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it-IT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which</a:t>
            </a:r>
            <a:r>
              <a:rPr lang="it-I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can </a:t>
            </a:r>
            <a:r>
              <a:rPr lang="it-IT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increase</a:t>
            </a:r>
            <a:r>
              <a:rPr lang="it-I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the </a:t>
            </a:r>
            <a:r>
              <a:rPr lang="it-IT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effectiveness</a:t>
            </a:r>
            <a:r>
              <a:rPr lang="it-I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the product / service, </a:t>
            </a:r>
            <a:r>
              <a:rPr lang="it-IT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capable</a:t>
            </a:r>
            <a:r>
              <a:rPr lang="it-I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it-IT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enhancing</a:t>
            </a:r>
            <a:r>
              <a:rPr lang="it-I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the </a:t>
            </a:r>
            <a:r>
              <a:rPr lang="it-IT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potential</a:t>
            </a:r>
            <a:r>
              <a:rPr lang="it-I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devices (smartphones, tablets, etc.)</a:t>
            </a: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B3BAFEED-B48A-A34A-03D3-E93BF7439844}"/>
              </a:ext>
            </a:extLst>
          </p:cNvPr>
          <p:cNvSpPr txBox="1"/>
          <p:nvPr/>
        </p:nvSpPr>
        <p:spPr>
          <a:xfrm>
            <a:off x="3429000" y="169408"/>
            <a:ext cx="447402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400" dirty="0">
                <a:solidFill>
                  <a:schemeClr val="accent1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PROJECT BRIEF NOVEMBER 2022</a:t>
            </a:r>
            <a:endParaRPr lang="it-IT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73921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8BF9D32-7506-D749-08BC-EC0B70C86C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81037"/>
            <a:ext cx="10515600" cy="930050"/>
          </a:xfrm>
        </p:spPr>
        <p:txBody>
          <a:bodyPr>
            <a:normAutofit/>
          </a:bodyPr>
          <a:lstStyle/>
          <a:p>
            <a:r>
              <a:rPr lang="it-IT" sz="16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-</a:t>
            </a:r>
            <a:r>
              <a:rPr lang="it-IT" sz="18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 </a:t>
            </a:r>
            <a:r>
              <a:rPr lang="it-IT" sz="1600" dirty="0">
                <a:solidFill>
                  <a:schemeClr val="accent1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INDEX OF OUTPUT TABLES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820FDC17-EBA5-B372-4CA0-6B418716804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14939"/>
            <a:ext cx="4462670" cy="436202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2000" b="1" dirty="0" err="1">
                <a:solidFill>
                  <a:srgbClr val="7293A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Coverpage</a:t>
            </a:r>
            <a:r>
              <a:rPr lang="it-IT" sz="2000" b="1" dirty="0">
                <a:solidFill>
                  <a:srgbClr val="7293A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it-IT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it-IT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Identification</a:t>
            </a:r>
            <a:r>
              <a:rPr lang="it-I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a </a:t>
            </a:r>
            <a:r>
              <a:rPr lang="it-IT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title</a:t>
            </a:r>
            <a:r>
              <a:rPr lang="it-I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/ claim / </a:t>
            </a:r>
            <a:r>
              <a:rPr lang="it-IT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icon</a:t>
            </a:r>
            <a:r>
              <a:rPr lang="it-I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image </a:t>
            </a:r>
            <a:r>
              <a:rPr lang="it-IT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summarizing</a:t>
            </a:r>
            <a:r>
              <a:rPr lang="it-I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the project</a:t>
            </a:r>
          </a:p>
          <a:p>
            <a:pPr marL="342900" indent="-342900">
              <a:buAutoNum type="arabicPeriod"/>
            </a:pPr>
            <a:r>
              <a:rPr lang="it-IT" sz="2000" b="1" dirty="0">
                <a:solidFill>
                  <a:srgbClr val="7293A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Analysis</a:t>
            </a:r>
          </a:p>
          <a:p>
            <a:pPr marL="0" indent="0">
              <a:buNone/>
            </a:pPr>
            <a:r>
              <a:rPr lang="it-IT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Presentation of the </a:t>
            </a:r>
            <a:r>
              <a:rPr lang="it-IT" sz="20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generated</a:t>
            </a:r>
            <a:r>
              <a:rPr lang="it-IT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dashboard and </a:t>
            </a:r>
            <a:r>
              <a:rPr lang="it-IT" sz="20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summary</a:t>
            </a:r>
            <a:r>
              <a:rPr lang="it-I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the </a:t>
            </a:r>
            <a:r>
              <a:rPr lang="it-IT" sz="20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value</a:t>
            </a:r>
            <a:r>
              <a:rPr lang="it-IT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0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analysis</a:t>
            </a:r>
            <a:r>
              <a:rPr lang="it-IT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0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during</a:t>
            </a:r>
            <a:r>
              <a:rPr lang="it-I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the </a:t>
            </a:r>
            <a:r>
              <a:rPr lang="it-IT" sz="20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development</a:t>
            </a:r>
            <a:r>
              <a:rPr lang="it-IT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and use </a:t>
            </a:r>
            <a:r>
              <a:rPr lang="it-IT" sz="20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phase</a:t>
            </a:r>
            <a:r>
              <a:rPr lang="it-IT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(Screen shot + keywords + short text);</a:t>
            </a:r>
          </a:p>
          <a:p>
            <a:pPr marL="0" indent="0">
              <a:buNone/>
            </a:pPr>
            <a:r>
              <a:rPr lang="it-IT" sz="2000" b="1" dirty="0">
                <a:solidFill>
                  <a:srgbClr val="7293A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it-IT" sz="2000" b="1" dirty="0" err="1">
                <a:solidFill>
                  <a:srgbClr val="7293A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Bechmark</a:t>
            </a:r>
            <a:r>
              <a:rPr lang="it-IT" sz="2000" b="1" dirty="0">
                <a:solidFill>
                  <a:srgbClr val="7293A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it-IT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it-IT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Market </a:t>
            </a:r>
            <a:r>
              <a:rPr lang="it-IT" sz="20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analysis</a:t>
            </a:r>
            <a:r>
              <a:rPr lang="it-IT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case studies of </a:t>
            </a:r>
            <a:r>
              <a:rPr lang="it-IT" sz="20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similar</a:t>
            </a:r>
            <a:r>
              <a:rPr lang="it-IT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0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interest</a:t>
            </a:r>
            <a:r>
              <a:rPr lang="it-IT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to be </a:t>
            </a:r>
            <a:r>
              <a:rPr lang="it-IT" sz="20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reported</a:t>
            </a:r>
            <a:r>
              <a:rPr lang="it-IT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0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as</a:t>
            </a:r>
            <a:r>
              <a:rPr lang="it-IT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best </a:t>
            </a:r>
            <a:r>
              <a:rPr lang="it-IT" sz="20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practices</a:t>
            </a:r>
            <a:r>
              <a:rPr lang="it-IT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it-IT" sz="20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img</a:t>
            </a:r>
            <a:r>
              <a:rPr lang="it-IT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+ short text);</a:t>
            </a:r>
            <a:br>
              <a:rPr lang="it-IT" sz="2000" dirty="0">
                <a:solidFill>
                  <a:srgbClr val="7293A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it-IT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it-IT" sz="2000" dirty="0"/>
          </a:p>
        </p:txBody>
      </p:sp>
      <p:sp>
        <p:nvSpPr>
          <p:cNvPr id="5" name="Segnaposto contenuto 4">
            <a:extLst>
              <a:ext uri="{FF2B5EF4-FFF2-40B4-BE49-F238E27FC236}">
                <a16:creationId xmlns:a16="http://schemas.microsoft.com/office/drawing/2014/main" id="{7F4D66D0-3F5A-5FC6-3A39-01855DEEC9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4462670" cy="459505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it-IT" sz="2000" b="1" dirty="0">
                <a:solidFill>
                  <a:srgbClr val="7293A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3. Tuning User Interface </a:t>
            </a:r>
          </a:p>
          <a:p>
            <a:pPr marL="0" indent="0">
              <a:buNone/>
            </a:pPr>
            <a:r>
              <a:rPr lang="it-IT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Interface design following the </a:t>
            </a:r>
            <a:r>
              <a:rPr lang="it-IT" sz="20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analysis</a:t>
            </a:r>
            <a:r>
              <a:rPr lang="it-IT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(layout, </a:t>
            </a:r>
            <a:r>
              <a:rPr lang="it-IT" sz="20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typography</a:t>
            </a:r>
            <a:r>
              <a:rPr lang="it-IT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colors, </a:t>
            </a:r>
            <a:r>
              <a:rPr lang="it-IT" sz="20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buttons</a:t>
            </a:r>
            <a:r>
              <a:rPr lang="it-IT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it-IT" sz="20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icons</a:t>
            </a:r>
            <a:r>
              <a:rPr lang="it-IT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feedbacks, </a:t>
            </a:r>
            <a:r>
              <a:rPr lang="it-IT" sz="20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etc</a:t>
            </a:r>
            <a:r>
              <a:rPr lang="it-IT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...);</a:t>
            </a:r>
          </a:p>
          <a:p>
            <a:pPr marL="0" indent="0">
              <a:buNone/>
            </a:pPr>
            <a:r>
              <a:rPr lang="it-IT" sz="2000" b="1" dirty="0">
                <a:solidFill>
                  <a:srgbClr val="7293A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4. Concept plug-in </a:t>
            </a:r>
            <a:endParaRPr lang="it-IT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it-I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(Concept </a:t>
            </a:r>
            <a:r>
              <a:rPr lang="it-IT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visualization</a:t>
            </a:r>
            <a:r>
              <a:rPr lang="it-I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new </a:t>
            </a:r>
            <a:r>
              <a:rPr lang="it-IT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useful</a:t>
            </a:r>
            <a:r>
              <a:rPr lang="it-I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services, </a:t>
            </a:r>
            <a:r>
              <a:rPr lang="it-IT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insertion</a:t>
            </a:r>
            <a:r>
              <a:rPr lang="it-I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into</a:t>
            </a:r>
            <a:r>
              <a:rPr lang="it-I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the </a:t>
            </a:r>
            <a:r>
              <a:rPr lang="it-IT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interface</a:t>
            </a:r>
            <a:r>
              <a:rPr lang="it-I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it-IT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simulation</a:t>
            </a:r>
            <a:r>
              <a:rPr lang="it-I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the </a:t>
            </a:r>
            <a:r>
              <a:rPr lang="it-IT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sequence</a:t>
            </a:r>
            <a:r>
              <a:rPr lang="it-I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use and </a:t>
            </a:r>
            <a:r>
              <a:rPr lang="it-IT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development</a:t>
            </a:r>
            <a:r>
              <a:rPr lang="it-I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marL="0" indent="0">
              <a:buNone/>
            </a:pPr>
            <a:r>
              <a:rPr lang="it-IT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minimum of </a:t>
            </a:r>
            <a:r>
              <a:rPr lang="it-IT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two</a:t>
            </a:r>
            <a:r>
              <a:rPr lang="it-IT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tables</a:t>
            </a:r>
            <a:r>
              <a:rPr lang="it-IT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per </a:t>
            </a:r>
            <a:r>
              <a:rPr lang="it-IT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phase</a:t>
            </a:r>
            <a:r>
              <a:rPr lang="it-IT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are </a:t>
            </a:r>
            <a:r>
              <a:rPr lang="it-IT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required</a:t>
            </a:r>
            <a:r>
              <a:rPr lang="it-IT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it-IT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excluding</a:t>
            </a:r>
            <a:r>
              <a:rPr lang="it-IT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the cover), the maximum </a:t>
            </a:r>
            <a:r>
              <a:rPr lang="it-IT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it-IT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not</a:t>
            </a:r>
            <a:r>
              <a:rPr lang="it-IT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defined</a:t>
            </a:r>
            <a:r>
              <a:rPr lang="it-IT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The </a:t>
            </a:r>
            <a:r>
              <a:rPr lang="it-IT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numbering</a:t>
            </a:r>
            <a:r>
              <a:rPr lang="it-IT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the </a:t>
            </a:r>
            <a:r>
              <a:rPr lang="it-IT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tables</a:t>
            </a:r>
            <a:r>
              <a:rPr lang="it-IT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it-IT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progressive </a:t>
            </a:r>
            <a:r>
              <a:rPr lang="it-IT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according</a:t>
            </a:r>
            <a:r>
              <a:rPr lang="it-IT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 the </a:t>
            </a:r>
            <a:r>
              <a:rPr lang="it-IT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numerical</a:t>
            </a:r>
            <a:r>
              <a:rPr lang="it-IT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superscript</a:t>
            </a:r>
            <a:r>
              <a:rPr lang="it-IT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B3BAFEED-B48A-A34A-03D3-E93BF7439844}"/>
              </a:ext>
            </a:extLst>
          </p:cNvPr>
          <p:cNvSpPr txBox="1"/>
          <p:nvPr/>
        </p:nvSpPr>
        <p:spPr>
          <a:xfrm>
            <a:off x="3429000" y="169408"/>
            <a:ext cx="447402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400" dirty="0">
                <a:solidFill>
                  <a:schemeClr val="accent1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PROJECT BRIEF NOVEMBER 2022</a:t>
            </a:r>
            <a:endParaRPr lang="it-IT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197437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714</Words>
  <Application>Microsoft Macintosh PowerPoint</Application>
  <PresentationFormat>Widescreen</PresentationFormat>
  <Paragraphs>43</Paragraphs>
  <Slides>5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Tema di Office</vt:lpstr>
      <vt:lpstr>WORKSHOP DESCRIPTION</vt:lpstr>
      <vt:lpstr>Presentazione standard di PowerPoint</vt:lpstr>
      <vt:lpstr>WORKSHOP DESCRIPTION / 2</vt:lpstr>
      <vt:lpstr>WORKSHOP DESCRIPTION / 3</vt:lpstr>
      <vt:lpstr>- INDEX OF OUTPUT TABLES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WORKSHOP DESCRIPTION</dc:title>
  <dc:creator>DE MENEGHI CAMILLA [SP5400173]</dc:creator>
  <cp:lastModifiedBy>DE MENEGHI CAMILLA [SP5400173]</cp:lastModifiedBy>
  <cp:revision>2</cp:revision>
  <cp:lastPrinted>2022-11-15T10:11:45Z</cp:lastPrinted>
  <dcterms:created xsi:type="dcterms:W3CDTF">2022-11-15T08:51:19Z</dcterms:created>
  <dcterms:modified xsi:type="dcterms:W3CDTF">2023-02-20T14:51:16Z</dcterms:modified>
</cp:coreProperties>
</file>