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 id="2147483708" r:id="rId2"/>
  </p:sldMasterIdLst>
  <p:notesMasterIdLst>
    <p:notesMasterId r:id="rId29"/>
  </p:notesMasterIdLst>
  <p:sldIdLst>
    <p:sldId id="256" r:id="rId3"/>
    <p:sldId id="277" r:id="rId4"/>
    <p:sldId id="257" r:id="rId5"/>
    <p:sldId id="258" r:id="rId6"/>
    <p:sldId id="259" r:id="rId7"/>
    <p:sldId id="278" r:id="rId8"/>
    <p:sldId id="279" r:id="rId9"/>
    <p:sldId id="280" r:id="rId10"/>
    <p:sldId id="260" r:id="rId11"/>
    <p:sldId id="261" r:id="rId12"/>
    <p:sldId id="262" r:id="rId13"/>
    <p:sldId id="263" r:id="rId14"/>
    <p:sldId id="264" r:id="rId15"/>
    <p:sldId id="265" r:id="rId16"/>
    <p:sldId id="266" r:id="rId17"/>
    <p:sldId id="267" r:id="rId18"/>
    <p:sldId id="268" r:id="rId19"/>
    <p:sldId id="281" r:id="rId20"/>
    <p:sldId id="269" r:id="rId21"/>
    <p:sldId id="270" r:id="rId22"/>
    <p:sldId id="271" r:id="rId23"/>
    <p:sldId id="272" r:id="rId24"/>
    <p:sldId id="273" r:id="rId25"/>
    <p:sldId id="274" r:id="rId26"/>
    <p:sldId id="275" r:id="rId27"/>
    <p:sldId id="276" r:id="rId28"/>
  </p:sldIdLst>
  <p:sldSz cx="9144000" cy="5143500" type="screen16x9"/>
  <p:notesSz cx="6858000" cy="9144000"/>
  <p:embeddedFontLst>
    <p:embeddedFont>
      <p:font typeface="Gill Sans MT" panose="020B0502020104020203" pitchFamily="34" charset="0"/>
      <p:regular r:id="rId30"/>
      <p:bold r:id="rId31"/>
      <p:italic r:id="rId32"/>
      <p:boldItalic r:id="rId33"/>
    </p:embeddedFont>
    <p:embeddedFont>
      <p:font typeface="Lato" panose="020F0502020204030203" pitchFamily="34" charset="0"/>
      <p:regular r:id="rId34"/>
      <p:bold r:id="rId35"/>
      <p:italic r:id="rId36"/>
      <p:boldItalic r:id="rId37"/>
    </p:embeddedFont>
    <p:embeddedFont>
      <p:font typeface="Raleway" panose="020B0503030101060003" pitchFamily="34" charset="0"/>
      <p:regular r:id="rId38"/>
      <p:bold r:id="rId39"/>
      <p:italic r:id="rId40"/>
      <p:boldItalic r:id="rId4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729"/>
  </p:normalViewPr>
  <p:slideViewPr>
    <p:cSldViewPr snapToGrid="0">
      <p:cViewPr varScale="1">
        <p:scale>
          <a:sx n="140" d="100"/>
          <a:sy n="140" d="100"/>
        </p:scale>
        <p:origin x="840" y="19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slide" Target="slides/slide11.xml" /><Relationship Id="rId18" Type="http://schemas.openxmlformats.org/officeDocument/2006/relationships/slide" Target="slides/slide16.xml" /><Relationship Id="rId26" Type="http://schemas.openxmlformats.org/officeDocument/2006/relationships/slide" Target="slides/slide24.xml" /><Relationship Id="rId39" Type="http://schemas.openxmlformats.org/officeDocument/2006/relationships/font" Target="fonts/font10.fntdata" /><Relationship Id="rId3" Type="http://schemas.openxmlformats.org/officeDocument/2006/relationships/slide" Target="slides/slide1.xml" /><Relationship Id="rId21" Type="http://schemas.openxmlformats.org/officeDocument/2006/relationships/slide" Target="slides/slide19.xml" /><Relationship Id="rId34" Type="http://schemas.openxmlformats.org/officeDocument/2006/relationships/font" Target="fonts/font5.fntdata" /><Relationship Id="rId42" Type="http://schemas.openxmlformats.org/officeDocument/2006/relationships/presProps" Target="presProps.xml" /><Relationship Id="rId7" Type="http://schemas.openxmlformats.org/officeDocument/2006/relationships/slide" Target="slides/slide5.xml" /><Relationship Id="rId12" Type="http://schemas.openxmlformats.org/officeDocument/2006/relationships/slide" Target="slides/slide10.xml" /><Relationship Id="rId17" Type="http://schemas.openxmlformats.org/officeDocument/2006/relationships/slide" Target="slides/slide15.xml" /><Relationship Id="rId25" Type="http://schemas.openxmlformats.org/officeDocument/2006/relationships/slide" Target="slides/slide23.xml" /><Relationship Id="rId33" Type="http://schemas.openxmlformats.org/officeDocument/2006/relationships/font" Target="fonts/font4.fntdata" /><Relationship Id="rId38" Type="http://schemas.openxmlformats.org/officeDocument/2006/relationships/font" Target="fonts/font9.fntdata" /><Relationship Id="rId2" Type="http://schemas.openxmlformats.org/officeDocument/2006/relationships/slideMaster" Target="slideMasters/slideMaster2.xml" /><Relationship Id="rId16" Type="http://schemas.openxmlformats.org/officeDocument/2006/relationships/slide" Target="slides/slide14.xml" /><Relationship Id="rId20" Type="http://schemas.openxmlformats.org/officeDocument/2006/relationships/slide" Target="slides/slide18.xml" /><Relationship Id="rId29" Type="http://schemas.openxmlformats.org/officeDocument/2006/relationships/notesMaster" Target="notesMasters/notesMaster1.xml" /><Relationship Id="rId41" Type="http://schemas.openxmlformats.org/officeDocument/2006/relationships/font" Target="fonts/font12.fntdata"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slide" Target="slides/slide9.xml" /><Relationship Id="rId24" Type="http://schemas.openxmlformats.org/officeDocument/2006/relationships/slide" Target="slides/slide22.xml" /><Relationship Id="rId32" Type="http://schemas.openxmlformats.org/officeDocument/2006/relationships/font" Target="fonts/font3.fntdata" /><Relationship Id="rId37" Type="http://schemas.openxmlformats.org/officeDocument/2006/relationships/font" Target="fonts/font8.fntdata" /><Relationship Id="rId40" Type="http://schemas.openxmlformats.org/officeDocument/2006/relationships/font" Target="fonts/font11.fntdata" /><Relationship Id="rId45" Type="http://schemas.openxmlformats.org/officeDocument/2006/relationships/tableStyles" Target="tableStyles.xml" /><Relationship Id="rId5" Type="http://schemas.openxmlformats.org/officeDocument/2006/relationships/slide" Target="slides/slide3.xml" /><Relationship Id="rId15" Type="http://schemas.openxmlformats.org/officeDocument/2006/relationships/slide" Target="slides/slide13.xml" /><Relationship Id="rId23" Type="http://schemas.openxmlformats.org/officeDocument/2006/relationships/slide" Target="slides/slide21.xml" /><Relationship Id="rId28" Type="http://schemas.openxmlformats.org/officeDocument/2006/relationships/slide" Target="slides/slide26.xml" /><Relationship Id="rId36" Type="http://schemas.openxmlformats.org/officeDocument/2006/relationships/font" Target="fonts/font7.fntdata" /><Relationship Id="rId10" Type="http://schemas.openxmlformats.org/officeDocument/2006/relationships/slide" Target="slides/slide8.xml" /><Relationship Id="rId19" Type="http://schemas.openxmlformats.org/officeDocument/2006/relationships/slide" Target="slides/slide17.xml" /><Relationship Id="rId31" Type="http://schemas.openxmlformats.org/officeDocument/2006/relationships/font" Target="fonts/font2.fntdata" /><Relationship Id="rId44" Type="http://schemas.openxmlformats.org/officeDocument/2006/relationships/theme" Target="theme/theme1.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slide" Target="slides/slide12.xml" /><Relationship Id="rId22" Type="http://schemas.openxmlformats.org/officeDocument/2006/relationships/slide" Target="slides/slide20.xml" /><Relationship Id="rId27" Type="http://schemas.openxmlformats.org/officeDocument/2006/relationships/slide" Target="slides/slide25.xml" /><Relationship Id="rId30" Type="http://schemas.openxmlformats.org/officeDocument/2006/relationships/font" Target="fonts/font1.fntdata" /><Relationship Id="rId35" Type="http://schemas.openxmlformats.org/officeDocument/2006/relationships/font" Target="fonts/font6.fntdata" /><Relationship Id="rId43"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8417b6e8d0_0_2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8417b6e8d0_0_2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73a94dd21c_0_9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73a94dd21c_0_9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73a94dd21c_0_10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73a94dd21c_0_10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73a94dd21c_0_10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73a94dd21c_0_10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73a94dd21c_0_10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73a94dd21c_0_10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73a94dd21c_0_10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73a94dd21c_0_10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73a94dd62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73a94dd62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73a94dd21c_0_14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73a94dd21c_0_14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73a94dd21c_0_10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73a94dd21c_0_10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73a94dd620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73a94dd620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73a94dd620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73a94dd620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8417b6e8d0_0_2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8417b6e8d0_0_2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952773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73a94dd620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73a94dd620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73a94dd620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73a94dd620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8417b6e8d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8417b6e8d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73a94dd21c_0_7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73a94dd21c_0_7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73a94dd21c_0_9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73a94dd21c_0_9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73a94dd21c_0_9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73a94dd21c_0_9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73a94dd21c_0_9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73a94dd21c_0_9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73a94dd21c_0_9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73a94dd21c_0_9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73a94dd21c_0_9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73a94dd21c_0_9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5B062C4-5507-4143-B17C-F50C1B9EEFC2}" type="datetimeFigureOut">
              <a:rPr lang="pl-PL" smtClean="0"/>
              <a:t>06.05.2020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l" smtClean="0"/>
              <a:t>‹#›</a:t>
            </a:fld>
            <a:endParaRPr lang="pl"/>
          </a:p>
        </p:txBody>
      </p:sp>
    </p:spTree>
    <p:extLst>
      <p:ext uri="{BB962C8B-B14F-4D97-AF65-F5344CB8AC3E}">
        <p14:creationId xmlns:p14="http://schemas.microsoft.com/office/powerpoint/2010/main" val="11720783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200150" y="1790058"/>
            <a:ext cx="6743700" cy="1234440"/>
          </a:xfrm>
          <a:solidFill>
            <a:srgbClr val="FFFFFF"/>
          </a:solidFill>
          <a:ln w="38100">
            <a:solidFill>
              <a:srgbClr val="404040"/>
            </a:solidFill>
          </a:ln>
        </p:spPr>
        <p:txBody>
          <a:bodyPr lIns="274320" rIns="274320" anchor="ctr" anchorCtr="1">
            <a:normAutofit/>
          </a:bodyPr>
          <a:lstStyle>
            <a:lvl1pPr algn="ctr">
              <a:defRPr sz="285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021396" y="3264408"/>
            <a:ext cx="5101209" cy="929921"/>
          </a:xfrm>
          <a:noFill/>
        </p:spPr>
        <p:txBody>
          <a:bodyPr>
            <a:normAutofit/>
          </a:bodyPr>
          <a:lstStyle>
            <a:lvl1pPr marL="0" indent="0" algn="ctr">
              <a:buNone/>
              <a:defRPr sz="1500">
                <a:solidFill>
                  <a:schemeClr val="tx1">
                    <a:lumMod val="75000"/>
                    <a:lumOff val="2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65B062C4-5507-4143-B17C-F50C1B9EEFC2}" type="datetimeFigureOut">
              <a:rPr lang="pl-PL" smtClean="0"/>
              <a:t>06.05.2020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l" smtClean="0"/>
              <a:t>‹#›</a:t>
            </a:fld>
            <a:endParaRPr lang="pl"/>
          </a:p>
        </p:txBody>
      </p:sp>
    </p:spTree>
    <p:extLst>
      <p:ext uri="{BB962C8B-B14F-4D97-AF65-F5344CB8AC3E}">
        <p14:creationId xmlns:p14="http://schemas.microsoft.com/office/powerpoint/2010/main" val="726815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5B062C4-5507-4143-B17C-F50C1B9EEFC2}" type="datetimeFigureOut">
              <a:rPr lang="pl-PL" smtClean="0"/>
              <a:t>06.05.2020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l" smtClean="0"/>
              <a:t>‹#›</a:t>
            </a:fld>
            <a:endParaRPr lang="pl"/>
          </a:p>
        </p:txBody>
      </p:sp>
    </p:spTree>
    <p:extLst>
      <p:ext uri="{BB962C8B-B14F-4D97-AF65-F5344CB8AC3E}">
        <p14:creationId xmlns:p14="http://schemas.microsoft.com/office/powerpoint/2010/main" val="162367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200150" y="1790058"/>
            <a:ext cx="6743700" cy="1234440"/>
          </a:xfrm>
          <a:solidFill>
            <a:srgbClr val="FFFFFF"/>
          </a:solidFill>
          <a:ln w="38100">
            <a:solidFill>
              <a:srgbClr val="404040"/>
            </a:solidFill>
          </a:ln>
        </p:spPr>
        <p:txBody>
          <a:bodyPr lIns="274320" rIns="274320" anchor="ctr" anchorCtr="1">
            <a:normAutofit/>
          </a:bodyPr>
          <a:lstStyle>
            <a:lvl1pPr>
              <a:defRPr sz="285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021396" y="3264349"/>
            <a:ext cx="5101209" cy="948812"/>
          </a:xfrm>
        </p:spPr>
        <p:txBody>
          <a:bodyPr anchor="t" anchorCtr="1">
            <a:normAutofit/>
          </a:bodyPr>
          <a:lstStyle>
            <a:lvl1pPr marL="0" indent="0">
              <a:buNone/>
              <a:defRPr sz="15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5B062C4-5507-4143-B17C-F50C1B9EEFC2}" type="datetimeFigureOut">
              <a:rPr lang="pl-PL" smtClean="0"/>
              <a:t>06.05.2020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l" smtClean="0"/>
              <a:t>‹#›</a:t>
            </a:fld>
            <a:endParaRPr lang="pl"/>
          </a:p>
        </p:txBody>
      </p:sp>
    </p:spTree>
    <p:extLst>
      <p:ext uri="{BB962C8B-B14F-4D97-AF65-F5344CB8AC3E}">
        <p14:creationId xmlns:p14="http://schemas.microsoft.com/office/powerpoint/2010/main" val="42408271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86434" y="1978533"/>
            <a:ext cx="3203828" cy="232648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753737" y="1978533"/>
            <a:ext cx="3202685" cy="232648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65B062C4-5507-4143-B17C-F50C1B9EEFC2}" type="datetimeFigureOut">
              <a:rPr lang="pl-PL" smtClean="0"/>
              <a:t>06.05.2020</a:t>
            </a:fld>
            <a:endParaRPr lang="pl-PL"/>
          </a:p>
        </p:txBody>
      </p:sp>
      <p:sp>
        <p:nvSpPr>
          <p:cNvPr id="9" name="Footer Placeholder 8"/>
          <p:cNvSpPr>
            <a:spLocks noGrp="1"/>
          </p:cNvSpPr>
          <p:nvPr>
            <p:ph type="ftr" sz="quarter" idx="11"/>
          </p:nvPr>
        </p:nvSpPr>
        <p:spPr/>
        <p:txBody>
          <a:bodyPr/>
          <a:lstStyle/>
          <a:p>
            <a:endParaRPr lang="pl-PL"/>
          </a:p>
        </p:txBody>
      </p:sp>
      <p:sp>
        <p:nvSpPr>
          <p:cNvPr id="10" name="Slide Number Placeholder 9"/>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l" smtClean="0"/>
              <a:t>‹#›</a:t>
            </a:fld>
            <a:endParaRPr lang="pl"/>
          </a:p>
        </p:txBody>
      </p:sp>
    </p:spTree>
    <p:extLst>
      <p:ext uri="{BB962C8B-B14F-4D97-AF65-F5344CB8AC3E}">
        <p14:creationId xmlns:p14="http://schemas.microsoft.com/office/powerpoint/2010/main" val="5362469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87577" y="1735075"/>
            <a:ext cx="3202686" cy="528065"/>
          </a:xfrm>
        </p:spPr>
        <p:txBody>
          <a:bodyPr anchor="b" anchorCtr="1">
            <a:normAutofit/>
          </a:bodyPr>
          <a:lstStyle>
            <a:lvl1pPr marL="0" indent="0" algn="ctr">
              <a:buNone/>
              <a:defRPr sz="1425" b="0" cap="all" spc="75" baseline="0">
                <a:solidFill>
                  <a:schemeClr val="tx2"/>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Kliknij, aby edytować style wzorca tekstu</a:t>
            </a:r>
          </a:p>
        </p:txBody>
      </p:sp>
      <p:sp>
        <p:nvSpPr>
          <p:cNvPr id="4" name="Content Placeholder 3"/>
          <p:cNvSpPr>
            <a:spLocks noGrp="1"/>
          </p:cNvSpPr>
          <p:nvPr>
            <p:ph sz="half" idx="2"/>
          </p:nvPr>
        </p:nvSpPr>
        <p:spPr>
          <a:xfrm>
            <a:off x="1187577" y="2357438"/>
            <a:ext cx="3202686" cy="19475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4753737" y="2357438"/>
            <a:ext cx="3190113" cy="1947582"/>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4753737" y="1735075"/>
            <a:ext cx="3202686" cy="528065"/>
          </a:xfrm>
        </p:spPr>
        <p:txBody>
          <a:bodyPr anchor="b" anchorCtr="1">
            <a:normAutofit/>
          </a:bodyPr>
          <a:lstStyle>
            <a:lvl1pPr marL="0" indent="0" algn="ctr">
              <a:buNone/>
              <a:defRPr sz="1425" b="0" cap="all" spc="75" baseline="0">
                <a:solidFill>
                  <a:schemeClr val="tx2"/>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65B062C4-5507-4143-B17C-F50C1B9EEFC2}" type="datetimeFigureOut">
              <a:rPr lang="pl-PL" smtClean="0"/>
              <a:t>06.05.2020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l" smtClean="0"/>
              <a:t>‹#›</a:t>
            </a:fld>
            <a:endParaRPr lang="pl"/>
          </a:p>
        </p:txBody>
      </p:sp>
      <p:sp>
        <p:nvSpPr>
          <p:cNvPr id="10" name="Title 9"/>
          <p:cNvSpPr>
            <a:spLocks noGrp="1"/>
          </p:cNvSpPr>
          <p:nvPr>
            <p:ph type="title"/>
          </p:nvPr>
        </p:nvSpPr>
        <p:spPr/>
        <p:txBody>
          <a:bodyPr/>
          <a:lstStyle/>
          <a:p>
            <a:r>
              <a:rPr lang="pl-PL"/>
              <a:t>Kliknij, aby edytować styl</a:t>
            </a:r>
            <a:endParaRPr lang="en-US" dirty="0"/>
          </a:p>
        </p:txBody>
      </p:sp>
    </p:spTree>
    <p:extLst>
      <p:ext uri="{BB962C8B-B14F-4D97-AF65-F5344CB8AC3E}">
        <p14:creationId xmlns:p14="http://schemas.microsoft.com/office/powerpoint/2010/main" val="22859089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5B062C4-5507-4143-B17C-F50C1B9EEFC2}" type="datetimeFigureOut">
              <a:rPr lang="pl-PL" smtClean="0"/>
              <a:t>06.05.2020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l" smtClean="0"/>
              <a:t>‹#›</a:t>
            </a:fld>
            <a:endParaRPr lang="pl"/>
          </a:p>
        </p:txBody>
      </p:sp>
    </p:spTree>
    <p:extLst>
      <p:ext uri="{BB962C8B-B14F-4D97-AF65-F5344CB8AC3E}">
        <p14:creationId xmlns:p14="http://schemas.microsoft.com/office/powerpoint/2010/main" val="42775619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062C4-5507-4143-B17C-F50C1B9EEFC2}" type="datetimeFigureOut">
              <a:rPr lang="pl-PL" smtClean="0"/>
              <a:t>06.05.2020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l" smtClean="0"/>
              <a:t>‹#›</a:t>
            </a:fld>
            <a:endParaRPr lang="pl"/>
          </a:p>
        </p:txBody>
      </p:sp>
    </p:spTree>
    <p:extLst>
      <p:ext uri="{BB962C8B-B14F-4D97-AF65-F5344CB8AC3E}">
        <p14:creationId xmlns:p14="http://schemas.microsoft.com/office/powerpoint/2010/main" val="1719928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4572000" y="0"/>
            <a:ext cx="4572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03504" y="1682871"/>
            <a:ext cx="3364992" cy="856123"/>
          </a:xfrm>
          <a:solidFill>
            <a:srgbClr val="FFFFFF"/>
          </a:solidFill>
          <a:ln>
            <a:solidFill>
              <a:srgbClr val="404040"/>
            </a:solidFill>
          </a:ln>
        </p:spPr>
        <p:txBody>
          <a:bodyPr anchor="ctr" anchorCtr="1">
            <a:normAutofit/>
          </a:bodyPr>
          <a:lstStyle>
            <a:lvl1pPr>
              <a:defRPr sz="165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5052060" y="603504"/>
            <a:ext cx="3611880" cy="3936492"/>
          </a:xfrm>
        </p:spPr>
        <p:txBody>
          <a:bodyPr>
            <a:normAutofit/>
          </a:bodyPr>
          <a:lstStyle>
            <a:lvl1pPr>
              <a:defRPr sz="1425">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36676" y="2662439"/>
            <a:ext cx="2846070" cy="1645527"/>
          </a:xfrm>
        </p:spPr>
        <p:txBody>
          <a:bodyPr anchor="t" anchorCtr="1">
            <a:normAutofit/>
          </a:bodyPr>
          <a:lstStyle>
            <a:lvl1pPr marL="0" indent="0" algn="ctr">
              <a:buNone/>
              <a:defRPr sz="1125">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65B062C4-5507-4143-B17C-F50C1B9EEFC2}" type="datetimeFigureOut">
              <a:rPr lang="pl-PL" smtClean="0"/>
              <a:t>06.05.2020</a:t>
            </a:fld>
            <a:endParaRPr lang="pl-PL"/>
          </a:p>
        </p:txBody>
      </p:sp>
      <p:sp>
        <p:nvSpPr>
          <p:cNvPr id="10" name="Footer Placeholder 9"/>
          <p:cNvSpPr>
            <a:spLocks noGrp="1"/>
          </p:cNvSpPr>
          <p:nvPr>
            <p:ph type="ftr" sz="quarter" idx="11"/>
          </p:nvPr>
        </p:nvSpPr>
        <p:spPr>
          <a:xfrm>
            <a:off x="603504" y="4677156"/>
            <a:ext cx="3843598" cy="240030"/>
          </a:xfrm>
        </p:spPr>
        <p:txBody>
          <a:bodyPr/>
          <a:lstStyle>
            <a:lvl1pPr>
              <a:defRPr>
                <a:solidFill>
                  <a:schemeClr val="tx1">
                    <a:alpha val="70000"/>
                  </a:schemeClr>
                </a:solidFill>
              </a:defRPr>
            </a:lvl1pPr>
          </a:lstStyle>
          <a:p>
            <a:endParaRPr lang="pl-PL"/>
          </a:p>
        </p:txBody>
      </p:sp>
      <p:sp>
        <p:nvSpPr>
          <p:cNvPr id="11" name="Slide Number Placeholder 10"/>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l" smtClean="0"/>
              <a:t>‹#›</a:t>
            </a:fld>
            <a:endParaRPr lang="pl"/>
          </a:p>
        </p:txBody>
      </p:sp>
    </p:spTree>
    <p:extLst>
      <p:ext uri="{BB962C8B-B14F-4D97-AF65-F5344CB8AC3E}">
        <p14:creationId xmlns:p14="http://schemas.microsoft.com/office/powerpoint/2010/main" val="7815059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06392" y="1682871"/>
            <a:ext cx="3371249" cy="850980"/>
          </a:xfrm>
          <a:solidFill>
            <a:srgbClr val="FFFFFF"/>
          </a:solidFill>
          <a:ln>
            <a:solidFill>
              <a:srgbClr val="404040"/>
            </a:solidFill>
          </a:ln>
        </p:spPr>
        <p:txBody>
          <a:bodyPr anchor="ctr" anchorCtr="1">
            <a:noAutofit/>
          </a:bodyPr>
          <a:lstStyle>
            <a:lvl1pPr>
              <a:defRPr sz="165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4572000" y="0"/>
            <a:ext cx="4576573" cy="5143500"/>
          </a:xfrm>
          <a:solidFill>
            <a:schemeClr val="bg1">
              <a:lumMod val="85000"/>
            </a:schemeClr>
          </a:solidFill>
        </p:spPr>
        <p:txBody>
          <a:bodyPr anchor="t"/>
          <a:lstStyle>
            <a:lvl1pPr marL="0" indent="0">
              <a:buNone/>
              <a:defRPr sz="2400">
                <a:solidFill>
                  <a:schemeClr val="bg1">
                    <a:lumMod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l-PL"/>
              <a:t>Kliknij ikonę, aby dodać obraz</a:t>
            </a:r>
            <a:endParaRPr lang="en-US" dirty="0"/>
          </a:p>
        </p:txBody>
      </p:sp>
      <p:sp>
        <p:nvSpPr>
          <p:cNvPr id="4" name="Text Placeholder 3"/>
          <p:cNvSpPr>
            <a:spLocks noGrp="1"/>
          </p:cNvSpPr>
          <p:nvPr>
            <p:ph type="body" sz="half" idx="2"/>
          </p:nvPr>
        </p:nvSpPr>
        <p:spPr>
          <a:xfrm>
            <a:off x="836676" y="2662439"/>
            <a:ext cx="2846070" cy="1645528"/>
          </a:xfrm>
        </p:spPr>
        <p:txBody>
          <a:bodyPr anchor="t" anchorCtr="1">
            <a:normAutofit/>
          </a:bodyPr>
          <a:lstStyle>
            <a:lvl1pPr marL="0" indent="0" algn="ctr">
              <a:buNone/>
              <a:defRPr sz="1125">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5B062C4-5507-4143-B17C-F50C1B9EEFC2}" type="datetimeFigureOut">
              <a:rPr lang="pl-PL" smtClean="0"/>
              <a:t>06.05.2020</a:t>
            </a:fld>
            <a:endParaRPr lang="pl-PL"/>
          </a:p>
        </p:txBody>
      </p:sp>
      <p:sp>
        <p:nvSpPr>
          <p:cNvPr id="9" name="Footer Placeholder 8"/>
          <p:cNvSpPr>
            <a:spLocks noGrp="1"/>
          </p:cNvSpPr>
          <p:nvPr>
            <p:ph type="ftr" sz="quarter" idx="11"/>
          </p:nvPr>
        </p:nvSpPr>
        <p:spPr>
          <a:xfrm>
            <a:off x="603504" y="4677156"/>
            <a:ext cx="3843598" cy="240030"/>
          </a:xfrm>
        </p:spPr>
        <p:txBody>
          <a:bodyPr/>
          <a:lstStyle>
            <a:lvl1pPr>
              <a:defRPr>
                <a:solidFill>
                  <a:schemeClr val="tx1">
                    <a:alpha val="70000"/>
                  </a:schemeClr>
                </a:solidFill>
              </a:defRPr>
            </a:lvl1pPr>
          </a:lstStyle>
          <a:p>
            <a:endParaRPr lang="pl-PL"/>
          </a:p>
        </p:txBody>
      </p:sp>
      <p:sp>
        <p:nvSpPr>
          <p:cNvPr id="10" name="Slide Number Placeholder 9"/>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l" smtClean="0"/>
              <a:t>‹#›</a:t>
            </a:fld>
            <a:endParaRPr lang="pl"/>
          </a:p>
        </p:txBody>
      </p:sp>
    </p:spTree>
    <p:extLst>
      <p:ext uri="{BB962C8B-B14F-4D97-AF65-F5344CB8AC3E}">
        <p14:creationId xmlns:p14="http://schemas.microsoft.com/office/powerpoint/2010/main" val="5800256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5B062C4-5507-4143-B17C-F50C1B9EEFC2}" type="datetimeFigureOut">
              <a:rPr lang="pl-PL" smtClean="0"/>
              <a:t>06.05.2020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l" smtClean="0"/>
              <a:t>‹#›</a:t>
            </a:fld>
            <a:endParaRPr lang="pl"/>
          </a:p>
        </p:txBody>
      </p:sp>
    </p:spTree>
    <p:extLst>
      <p:ext uri="{BB962C8B-B14F-4D97-AF65-F5344CB8AC3E}">
        <p14:creationId xmlns:p14="http://schemas.microsoft.com/office/powerpoint/2010/main" val="12245582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702945"/>
            <a:ext cx="973956" cy="373761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673352" y="702945"/>
            <a:ext cx="4648867" cy="373761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5B062C4-5507-4143-B17C-F50C1B9EEFC2}" type="datetimeFigureOut">
              <a:rPr lang="pl-PL" smtClean="0"/>
              <a:t>06.05.2020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l" smtClean="0"/>
              <a:t>‹#›</a:t>
            </a:fld>
            <a:endParaRPr lang="pl"/>
          </a:p>
        </p:txBody>
      </p:sp>
    </p:spTree>
    <p:extLst>
      <p:ext uri="{BB962C8B-B14F-4D97-AF65-F5344CB8AC3E}">
        <p14:creationId xmlns:p14="http://schemas.microsoft.com/office/powerpoint/2010/main" val="14209083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1600"/>
              </a:spcBef>
              <a:spcAft>
                <a:spcPts val="0"/>
              </a:spcAft>
              <a:buClr>
                <a:schemeClr val="lt1"/>
              </a:buClr>
              <a:buSzPts val="1100"/>
              <a:buChar char="○"/>
              <a:defRPr>
                <a:solidFill>
                  <a:schemeClr val="lt1"/>
                </a:solidFill>
              </a:defRPr>
            </a:lvl2pPr>
            <a:lvl3pPr marL="1371600" lvl="2" indent="-298450">
              <a:spcBef>
                <a:spcPts val="1600"/>
              </a:spcBef>
              <a:spcAft>
                <a:spcPts val="0"/>
              </a:spcAft>
              <a:buClr>
                <a:schemeClr val="lt1"/>
              </a:buClr>
              <a:buSzPts val="1100"/>
              <a:buChar char="■"/>
              <a:defRPr>
                <a:solidFill>
                  <a:schemeClr val="lt1"/>
                </a:solidFill>
              </a:defRPr>
            </a:lvl3pPr>
            <a:lvl4pPr marL="1828800" lvl="3" indent="-298450">
              <a:spcBef>
                <a:spcPts val="1600"/>
              </a:spcBef>
              <a:spcAft>
                <a:spcPts val="0"/>
              </a:spcAft>
              <a:buClr>
                <a:schemeClr val="lt1"/>
              </a:buClr>
              <a:buSzPts val="1100"/>
              <a:buChar char="●"/>
              <a:defRPr>
                <a:solidFill>
                  <a:schemeClr val="lt1"/>
                </a:solidFill>
              </a:defRPr>
            </a:lvl4pPr>
            <a:lvl5pPr marL="2286000" lvl="4" indent="-298450">
              <a:spcBef>
                <a:spcPts val="1600"/>
              </a:spcBef>
              <a:spcAft>
                <a:spcPts val="0"/>
              </a:spcAft>
              <a:buClr>
                <a:schemeClr val="lt1"/>
              </a:buClr>
              <a:buSzPts val="1100"/>
              <a:buChar char="○"/>
              <a:defRPr>
                <a:solidFill>
                  <a:schemeClr val="lt1"/>
                </a:solidFill>
              </a:defRPr>
            </a:lvl5pPr>
            <a:lvl6pPr marL="2743200" lvl="5" indent="-298450">
              <a:spcBef>
                <a:spcPts val="1600"/>
              </a:spcBef>
              <a:spcAft>
                <a:spcPts val="0"/>
              </a:spcAft>
              <a:buClr>
                <a:schemeClr val="lt1"/>
              </a:buClr>
              <a:buSzPts val="1100"/>
              <a:buChar char="■"/>
              <a:defRPr>
                <a:solidFill>
                  <a:schemeClr val="lt1"/>
                </a:solidFill>
              </a:defRPr>
            </a:lvl6pPr>
            <a:lvl7pPr marL="3200400" lvl="6" indent="-298450">
              <a:spcBef>
                <a:spcPts val="1600"/>
              </a:spcBef>
              <a:spcAft>
                <a:spcPts val="0"/>
              </a:spcAft>
              <a:buClr>
                <a:schemeClr val="lt1"/>
              </a:buClr>
              <a:buSzPts val="1100"/>
              <a:buChar char="●"/>
              <a:defRPr>
                <a:solidFill>
                  <a:schemeClr val="lt1"/>
                </a:solidFill>
              </a:defRPr>
            </a:lvl7pPr>
            <a:lvl8pPr marL="3657600" lvl="7" indent="-298450">
              <a:spcBef>
                <a:spcPts val="1600"/>
              </a:spcBef>
              <a:spcAft>
                <a:spcPts val="0"/>
              </a:spcAft>
              <a:buClr>
                <a:schemeClr val="lt1"/>
              </a:buClr>
              <a:buSzPts val="1100"/>
              <a:buChar char="○"/>
              <a:defRPr>
                <a:solidFill>
                  <a:schemeClr val="lt1"/>
                </a:solidFill>
              </a:defRPr>
            </a:lvl8pPr>
            <a:lvl9pPr marL="4114800" lvl="8" indent="-298450">
              <a:spcBef>
                <a:spcPts val="1600"/>
              </a:spcBef>
              <a:spcAft>
                <a:spcPts val="160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theme" Target="../theme/theme2.xml" /><Relationship Id="rId2" Type="http://schemas.openxmlformats.org/officeDocument/2006/relationships/slideLayout" Target="../slideLayouts/slideLayout13.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0" Type="http://schemas.openxmlformats.org/officeDocument/2006/relationships/slideLayout" Target="../slideLayouts/slideLayout21.xml" /><Relationship Id="rId4" Type="http://schemas.openxmlformats.org/officeDocument/2006/relationships/slideLayout" Target="../slideLayouts/slideLayout15.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2800"/>
              <a:buFont typeface="Raleway"/>
              <a:buNone/>
              <a:defRPr sz="2800" b="1">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pl"/>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720"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3352" y="723519"/>
            <a:ext cx="5797296" cy="89154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673352" y="1978534"/>
            <a:ext cx="5797296" cy="2326487"/>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5866072" y="4679112"/>
            <a:ext cx="2065310" cy="242976"/>
          </a:xfrm>
          <a:prstGeom prst="rect">
            <a:avLst/>
          </a:prstGeom>
        </p:spPr>
        <p:txBody>
          <a:bodyPr vert="horz" lIns="91440" tIns="45720" rIns="91440" bIns="45720" rtlCol="0" anchor="ctr"/>
          <a:lstStyle>
            <a:lvl1pPr algn="r">
              <a:defRPr sz="788">
                <a:solidFill>
                  <a:schemeClr val="tx1">
                    <a:alpha val="70000"/>
                  </a:schemeClr>
                </a:solidFill>
              </a:defRPr>
            </a:lvl1pPr>
          </a:lstStyle>
          <a:p>
            <a:fld id="{1160EA64-D806-43AC-9DF2-F8C432F32B4C}" type="datetimeFigureOut">
              <a:rPr lang="en-US" dirty="0"/>
              <a:t>5/6/2020</a:t>
            </a:fld>
            <a:endParaRPr lang="en-US" dirty="0"/>
          </a:p>
        </p:txBody>
      </p:sp>
      <p:sp>
        <p:nvSpPr>
          <p:cNvPr id="5" name="Footer Placeholder 4"/>
          <p:cNvSpPr>
            <a:spLocks noGrp="1"/>
          </p:cNvSpPr>
          <p:nvPr>
            <p:ph type="ftr" sz="quarter" idx="3"/>
          </p:nvPr>
        </p:nvSpPr>
        <p:spPr>
          <a:xfrm>
            <a:off x="1200150" y="4677156"/>
            <a:ext cx="4425892" cy="240030"/>
          </a:xfrm>
          <a:prstGeom prst="rect">
            <a:avLst/>
          </a:prstGeom>
        </p:spPr>
        <p:txBody>
          <a:bodyPr vert="horz" lIns="91440" tIns="45720" rIns="91440" bIns="45720" rtlCol="0" anchor="ctr"/>
          <a:lstStyle>
            <a:lvl1pPr algn="l">
              <a:defRPr sz="788">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069192" y="4663440"/>
            <a:ext cx="274320" cy="274320"/>
          </a:xfrm>
          <a:prstGeom prst="ellipse">
            <a:avLst/>
          </a:prstGeom>
          <a:solidFill>
            <a:srgbClr val="1D1D1D">
              <a:alpha val="70000"/>
            </a:srgbClr>
          </a:solidFill>
        </p:spPr>
        <p:txBody>
          <a:bodyPr vert="horz" lIns="18288" tIns="45720" rIns="18288" bIns="45720" rtlCol="0" anchor="ctr">
            <a:noAutofit/>
          </a:bodyPr>
          <a:lstStyle>
            <a:lvl1pPr algn="ctr">
              <a:defRPr sz="825" spc="0" baseline="0">
                <a:solidFill>
                  <a:srgbClr val="FFFFFF"/>
                </a:solidFill>
              </a:defRPr>
            </a:lvl1pPr>
          </a:lstStyle>
          <a:p>
            <a:pPr marL="0" lvl="0" indent="0" algn="r" rtl="0">
              <a:spcBef>
                <a:spcPts val="0"/>
              </a:spcBef>
              <a:spcAft>
                <a:spcPts val="0"/>
              </a:spcAft>
              <a:buNone/>
            </a:pPr>
            <a:fld id="{00000000-1234-1234-1234-123412341234}" type="slidenum">
              <a:rPr lang="pl" smtClean="0"/>
              <a:t>‹#›</a:t>
            </a:fld>
            <a:endParaRPr lang="pl"/>
          </a:p>
        </p:txBody>
      </p:sp>
    </p:spTree>
    <p:extLst>
      <p:ext uri="{BB962C8B-B14F-4D97-AF65-F5344CB8AC3E}">
        <p14:creationId xmlns:p14="http://schemas.microsoft.com/office/powerpoint/2010/main" val="306499938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lvl1pPr algn="ctr" defTabSz="685800" rtl="0" eaLnBrk="1" latinLnBrk="0" hangingPunct="1">
        <a:lnSpc>
          <a:spcPct val="90000"/>
        </a:lnSpc>
        <a:spcBef>
          <a:spcPct val="0"/>
        </a:spcBef>
        <a:buNone/>
        <a:defRPr sz="2100" kern="1200" cap="all" spc="150" baseline="0">
          <a:solidFill>
            <a:schemeClr val="tx1">
              <a:lumMod val="85000"/>
              <a:lumOff val="15000"/>
            </a:schemeClr>
          </a:solidFill>
          <a:latin typeface="+mj-lt"/>
          <a:ea typeface="+mj-ea"/>
          <a:cs typeface="+mj-cs"/>
        </a:defRPr>
      </a:lvl1pPr>
    </p:titleStyle>
    <p:bodyStyle>
      <a:lvl1pPr marL="171450" indent="-171450" algn="l" defTabSz="685800" rtl="0" eaLnBrk="1" latinLnBrk="0" hangingPunct="1">
        <a:lnSpc>
          <a:spcPct val="100000"/>
        </a:lnSpc>
        <a:spcBef>
          <a:spcPts val="750"/>
        </a:spcBef>
        <a:buClr>
          <a:schemeClr val="accent2"/>
        </a:buClr>
        <a:buFont typeface="Arial" panose="020B0604020202020204" pitchFamily="34" charset="0"/>
        <a:buChar char="•"/>
        <a:defRPr sz="1350" kern="1200">
          <a:solidFill>
            <a:schemeClr val="tx1">
              <a:lumMod val="85000"/>
              <a:lumOff val="15000"/>
            </a:schemeClr>
          </a:solidFill>
          <a:latin typeface="+mn-lt"/>
          <a:ea typeface="+mn-ea"/>
          <a:cs typeface="+mn-cs"/>
        </a:defRPr>
      </a:lvl1pPr>
      <a:lvl2pPr marL="34290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2pPr>
      <a:lvl3pPr marL="51435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3pPr>
      <a:lvl4pPr marL="68580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4pPr>
      <a:lvl5pPr marL="85725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5pPr>
      <a:lvl6pPr marL="984647"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solidFill>
          <a:latin typeface="+mn-lt"/>
          <a:ea typeface="+mn-ea"/>
          <a:cs typeface="+mn-cs"/>
        </a:defRPr>
      </a:lvl6pPr>
      <a:lvl7pPr marL="1113235"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solidFill>
          <a:latin typeface="+mn-lt"/>
          <a:ea typeface="+mn-ea"/>
          <a:cs typeface="+mn-cs"/>
        </a:defRPr>
      </a:lvl7pPr>
      <a:lvl8pPr marL="1243013"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baseline="0">
          <a:solidFill>
            <a:schemeClr val="tx1"/>
          </a:solidFill>
          <a:latin typeface="+mn-lt"/>
          <a:ea typeface="+mn-ea"/>
          <a:cs typeface="+mn-cs"/>
        </a:defRPr>
      </a:lvl8pPr>
      <a:lvl9pPr marL="1412081"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baseline="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1.xml" /><Relationship Id="rId1" Type="http://schemas.openxmlformats.org/officeDocument/2006/relationships/slideLayout" Target="../slideLayouts/slideLayout1.xml" /><Relationship Id="rId4" Type="http://schemas.openxmlformats.org/officeDocument/2006/relationships/image" Target="../media/image2.png"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1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1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12.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1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12.xml" /></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283165"/>
            <a:ext cx="8634006" cy="54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PL" sz="3200" dirty="0">
                <a:latin typeface="+mj-lt"/>
              </a:rPr>
              <a:t>Autor: Zofia </a:t>
            </a:r>
            <a:r>
              <a:rPr lang="pl-PL" sz="3200" dirty="0" err="1">
                <a:latin typeface="+mj-lt"/>
              </a:rPr>
              <a:t>Grzybczyk</a:t>
            </a:r>
            <a:r>
              <a:rPr lang="pl-PL" sz="3200" dirty="0">
                <a:latin typeface="+mj-lt"/>
              </a:rPr>
              <a:t>, </a:t>
            </a:r>
            <a:r>
              <a:rPr lang="pl-PL" sz="3200" dirty="0" err="1">
                <a:latin typeface="+mj-lt"/>
              </a:rPr>
              <a:t>WPiA</a:t>
            </a:r>
            <a:r>
              <a:rPr lang="pl-PL" sz="3200" dirty="0">
                <a:latin typeface="+mj-lt"/>
              </a:rPr>
              <a:t> UŚ </a:t>
            </a:r>
            <a:endParaRPr sz="3200" dirty="0">
              <a:latin typeface="+mj-lt"/>
            </a:endParaRPr>
          </a:p>
        </p:txBody>
      </p:sp>
      <p:pic>
        <p:nvPicPr>
          <p:cNvPr id="4" name="Obraz 3" descr="Obraz zawierający lodówka&#10;&#10;Opis wygenerowany automatycznie">
            <a:extLst>
              <a:ext uri="{FF2B5EF4-FFF2-40B4-BE49-F238E27FC236}">
                <a16:creationId xmlns:a16="http://schemas.microsoft.com/office/drawing/2014/main" id="{A3E480E2-ED4D-7248-894D-D1BB6FC76E6D}"/>
              </a:ext>
            </a:extLst>
          </p:cNvPr>
          <p:cNvPicPr>
            <a:picLocks noChangeAspect="1"/>
          </p:cNvPicPr>
          <p:nvPr/>
        </p:nvPicPr>
        <p:blipFill>
          <a:blip r:embed="rId3"/>
          <a:stretch>
            <a:fillRect/>
          </a:stretch>
        </p:blipFill>
        <p:spPr>
          <a:xfrm>
            <a:off x="1863090" y="2165195"/>
            <a:ext cx="2708910" cy="2708910"/>
          </a:xfrm>
          <a:prstGeom prst="rect">
            <a:avLst/>
          </a:prstGeom>
        </p:spPr>
      </p:pic>
      <p:pic>
        <p:nvPicPr>
          <p:cNvPr id="6" name="Obraz 5" descr="Obraz zawierający zegar, pomiar&#10;&#10;Opis wygenerowany automatycznie">
            <a:extLst>
              <a:ext uri="{FF2B5EF4-FFF2-40B4-BE49-F238E27FC236}">
                <a16:creationId xmlns:a16="http://schemas.microsoft.com/office/drawing/2014/main" id="{DD20D53B-4DA5-A24B-BDC2-3CC9B4B90234}"/>
              </a:ext>
            </a:extLst>
          </p:cNvPr>
          <p:cNvPicPr>
            <a:picLocks noChangeAspect="1"/>
          </p:cNvPicPr>
          <p:nvPr/>
        </p:nvPicPr>
        <p:blipFill>
          <a:blip r:embed="rId4"/>
          <a:stretch>
            <a:fillRect/>
          </a:stretch>
        </p:blipFill>
        <p:spPr>
          <a:xfrm>
            <a:off x="5286438" y="2916089"/>
            <a:ext cx="2039620" cy="1207122"/>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a:t>Jak złożyć wniosek? </a:t>
            </a:r>
            <a:endParaRPr/>
          </a:p>
        </p:txBody>
      </p:sp>
      <p:sp>
        <p:nvSpPr>
          <p:cNvPr id="117" name="Google Shape;117;p18"/>
          <p:cNvSpPr txBox="1">
            <a:spLocks noGrp="1"/>
          </p:cNvSpPr>
          <p:nvPr>
            <p:ph type="body" idx="1"/>
          </p:nvPr>
        </p:nvSpPr>
        <p:spPr>
          <a:prstGeom prst="rect">
            <a:avLst/>
          </a:prstGeom>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457200" lvl="0" indent="-381000" algn="just" rtl="0">
              <a:spcBef>
                <a:spcPts val="0"/>
              </a:spcBef>
              <a:spcAft>
                <a:spcPts val="0"/>
              </a:spcAft>
              <a:buSzPts val="2400"/>
              <a:buFont typeface="Arial"/>
              <a:buChar char="-"/>
            </a:pPr>
            <a:r>
              <a:rPr lang="pl" sz="2400" dirty="0">
                <a:latin typeface="Arial"/>
                <a:ea typeface="Arial"/>
                <a:cs typeface="Arial"/>
                <a:sym typeface="Arial"/>
              </a:rPr>
              <a:t>drogą elektroniczną (przez platformę PUE ZUS);</a:t>
            </a:r>
            <a:endParaRPr sz="2400" dirty="0">
              <a:latin typeface="Arial"/>
              <a:ea typeface="Arial"/>
              <a:cs typeface="Arial"/>
              <a:sym typeface="Arial"/>
            </a:endParaRPr>
          </a:p>
          <a:p>
            <a:pPr marL="457200" lvl="0" indent="-381000" algn="just" rtl="0">
              <a:spcBef>
                <a:spcPts val="0"/>
              </a:spcBef>
              <a:spcAft>
                <a:spcPts val="0"/>
              </a:spcAft>
              <a:buSzPts val="2400"/>
              <a:buFont typeface="Arial"/>
              <a:buChar char="-"/>
            </a:pPr>
            <a:r>
              <a:rPr lang="pl" sz="2400" dirty="0">
                <a:latin typeface="Arial"/>
                <a:ea typeface="Arial"/>
                <a:cs typeface="Arial"/>
                <a:sym typeface="Arial"/>
              </a:rPr>
              <a:t>za pośrednictwem poczty;</a:t>
            </a:r>
            <a:endParaRPr sz="2400" dirty="0">
              <a:latin typeface="Arial"/>
              <a:ea typeface="Arial"/>
              <a:cs typeface="Arial"/>
              <a:sym typeface="Arial"/>
            </a:endParaRPr>
          </a:p>
          <a:p>
            <a:pPr marL="457200" lvl="0" indent="-381000" algn="just" rtl="0">
              <a:spcBef>
                <a:spcPts val="0"/>
              </a:spcBef>
              <a:spcAft>
                <a:spcPts val="0"/>
              </a:spcAft>
              <a:buSzPts val="2400"/>
              <a:buFont typeface="Arial"/>
              <a:buChar char="-"/>
            </a:pPr>
            <a:r>
              <a:rPr lang="pl" sz="2400" dirty="0">
                <a:latin typeface="Arial"/>
                <a:ea typeface="Arial"/>
                <a:cs typeface="Arial"/>
                <a:sym typeface="Arial"/>
              </a:rPr>
              <a:t>osobiście w placówce ZUS (do skrzynki - bez kontaktu z pracownikiem). </a:t>
            </a:r>
            <a:endParaRPr sz="2400" dirty="0">
              <a:latin typeface="Arial"/>
              <a:ea typeface="Arial"/>
              <a:cs typeface="Arial"/>
              <a:sym typeface="Arial"/>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a:t>Odwołanie od decyzji</a:t>
            </a:r>
            <a:endParaRPr/>
          </a:p>
        </p:txBody>
      </p:sp>
      <p:sp>
        <p:nvSpPr>
          <p:cNvPr id="123" name="Google Shape;123;p19"/>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49250" algn="just" rtl="0">
              <a:spcBef>
                <a:spcPts val="0"/>
              </a:spcBef>
              <a:spcAft>
                <a:spcPts val="0"/>
              </a:spcAft>
              <a:buSzPts val="1900"/>
              <a:buFont typeface="Arial"/>
              <a:buChar char="-"/>
            </a:pPr>
            <a:r>
              <a:rPr lang="pl" sz="1900" dirty="0">
                <a:solidFill>
                  <a:srgbClr val="000000"/>
                </a:solidFill>
                <a:highlight>
                  <a:srgbClr val="FFFFFF"/>
                </a:highlight>
                <a:latin typeface="Arial"/>
                <a:ea typeface="Arial"/>
                <a:cs typeface="Arial"/>
                <a:sym typeface="Arial"/>
              </a:rPr>
              <a:t>jeśli nie zgadzasz się z decyzją odmawiającą zwolnienia z opłacania składek, możesz złożyć wniosek do Prezesa ZUS o ponowne rozpatrzenie sprawy.  Wystarczy, że złożysz pismo w tej sprawie do placówki ZUS. Masz na to 14 dni od dnia doręczenia decyzji.</a:t>
            </a:r>
            <a:endParaRPr sz="1900" dirty="0">
              <a:latin typeface="Arial"/>
              <a:ea typeface="Arial"/>
              <a:cs typeface="Arial"/>
              <a:sym typeface="Arial"/>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ctr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a:latin typeface="Arial"/>
                <a:ea typeface="Arial"/>
                <a:cs typeface="Arial"/>
                <a:sym typeface="Arial"/>
              </a:rPr>
              <a:t>ZASIŁEK OPIEKUŃCZY </a:t>
            </a:r>
            <a:endParaRPr>
              <a:latin typeface="Arial"/>
              <a:ea typeface="Arial"/>
              <a:cs typeface="Arial"/>
              <a:sym typeface="Arial"/>
            </a:endParaRPr>
          </a:p>
        </p:txBody>
      </p:sp>
      <p:sp>
        <p:nvSpPr>
          <p:cNvPr id="129" name="Google Shape;129;p20"/>
          <p:cNvSpPr txBox="1">
            <a:spLocks noGrp="1"/>
          </p:cNvSpPr>
          <p:nvPr>
            <p:ph type="subTitle"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sz="3600">
                <a:latin typeface="Arial"/>
                <a:ea typeface="Arial"/>
                <a:cs typeface="Arial"/>
                <a:sym typeface="Arial"/>
              </a:rPr>
              <a:t>COVID - 19</a:t>
            </a:r>
            <a:endParaRPr sz="3600">
              <a:latin typeface="Arial"/>
              <a:ea typeface="Arial"/>
              <a:cs typeface="Arial"/>
              <a:sym typeface="Arial"/>
            </a:endParaRPr>
          </a:p>
        </p:txBody>
      </p:sp>
      <p:sp>
        <p:nvSpPr>
          <p:cNvPr id="130" name="Google Shape;130;p20"/>
          <p:cNvSpPr txBox="1"/>
          <p:nvPr/>
        </p:nvSpPr>
        <p:spPr>
          <a:xfrm>
            <a:off x="-4003075" y="1562825"/>
            <a:ext cx="7337100" cy="85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Lato"/>
              <a:ea typeface="Lato"/>
              <a:cs typeface="Lato"/>
              <a:sym typeface="Lato"/>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txBox="1">
            <a:spLocks noGrp="1"/>
          </p:cNvSpPr>
          <p:nvPr>
            <p:ph type="subTitle" idx="1"/>
          </p:nvPr>
        </p:nvSpPr>
        <p:spPr>
          <a:xfrm>
            <a:off x="200875" y="1314575"/>
            <a:ext cx="8825700" cy="36267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pl" sz="3000" b="1">
                <a:solidFill>
                  <a:srgbClr val="000000"/>
                </a:solidFill>
                <a:latin typeface="Arial"/>
                <a:ea typeface="Arial"/>
                <a:cs typeface="Arial"/>
                <a:sym typeface="Arial"/>
              </a:rPr>
              <a:t>31 marca br. Sejm uchwalił ustawę, która wprowadziła zmiany przepisów o dodatkowym zasiłku opiekuńczym. </a:t>
            </a:r>
            <a:endParaRPr sz="3000" b="1">
              <a:solidFill>
                <a:srgbClr val="000000"/>
              </a:solidFill>
              <a:latin typeface="Arial"/>
              <a:ea typeface="Arial"/>
              <a:cs typeface="Arial"/>
              <a:sym typeface="Arial"/>
            </a:endParaRPr>
          </a:p>
          <a:p>
            <a:pPr marL="0" lvl="0" indent="0" algn="just" rtl="0">
              <a:spcBef>
                <a:spcPts val="0"/>
              </a:spcBef>
              <a:spcAft>
                <a:spcPts val="0"/>
              </a:spcAft>
              <a:buNone/>
            </a:pPr>
            <a:r>
              <a:rPr lang="pl" sz="3000" b="1">
                <a:solidFill>
                  <a:srgbClr val="000000"/>
                </a:solidFill>
                <a:latin typeface="Arial"/>
                <a:ea typeface="Arial"/>
                <a:cs typeface="Arial"/>
                <a:sym typeface="Arial"/>
              </a:rPr>
              <a:t>Ponadto, rozporządzeniem Rady Ministrów </a:t>
            </a:r>
            <a:br>
              <a:rPr lang="pl" sz="3000" b="1">
                <a:solidFill>
                  <a:srgbClr val="000000"/>
                </a:solidFill>
                <a:latin typeface="Arial"/>
                <a:ea typeface="Arial"/>
                <a:cs typeface="Arial"/>
                <a:sym typeface="Arial"/>
              </a:rPr>
            </a:br>
            <a:r>
              <a:rPr lang="pl" sz="3000" b="1">
                <a:solidFill>
                  <a:srgbClr val="000000"/>
                </a:solidFill>
                <a:latin typeface="Arial"/>
                <a:ea typeface="Arial"/>
                <a:cs typeface="Arial"/>
                <a:sym typeface="Arial"/>
              </a:rPr>
              <a:t>z 10 kwietnia 2020 r. okres pobierania dodatkowego zasiłku opiekuńczego został wydłużony do 26 kwietnia 2020 r.</a:t>
            </a:r>
            <a:endParaRPr sz="3000" b="1">
              <a:latin typeface="Arial"/>
              <a:ea typeface="Arial"/>
              <a:cs typeface="Arial"/>
              <a:sym typeface="Arial"/>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2"/>
          <p:cNvSpPr txBox="1"/>
          <p:nvPr/>
        </p:nvSpPr>
        <p:spPr>
          <a:xfrm>
            <a:off x="140550" y="499675"/>
            <a:ext cx="8862900" cy="4482900"/>
          </a:xfrm>
          <a:prstGeom prst="rect">
            <a:avLst/>
          </a:prstGeom>
          <a:noFill/>
          <a:ln>
            <a:noFill/>
          </a:ln>
        </p:spPr>
        <p:txBody>
          <a:bodyPr spcFirstLastPara="1" wrap="square" lIns="91425" tIns="91425" rIns="91425" bIns="91425" anchor="t" anchorCtr="0">
            <a:noAutofit/>
          </a:bodyPr>
          <a:lstStyle/>
          <a:p>
            <a:pPr marL="0" lvl="0" indent="0" algn="just" rtl="0">
              <a:lnSpc>
                <a:spcPct val="144000"/>
              </a:lnSpc>
              <a:spcBef>
                <a:spcPts val="0"/>
              </a:spcBef>
              <a:spcAft>
                <a:spcPts val="0"/>
              </a:spcAft>
              <a:buNone/>
            </a:pPr>
            <a:r>
              <a:rPr lang="pl" sz="1600" dirty="0"/>
              <a:t>Od 8 marca obowiązują przepisy, które przewidują dodatkowy zasiłek opiekuńczy. Przysługuje on w wymiarze do 14 dni osobie objętej ubezpieczeniem chorobowym (np. z umowy o pracę, umowy zlecenia, działalności gospodarczej) zwolnionej z pracy, która musi zająć się dzieckiem </a:t>
            </a:r>
            <a:r>
              <a:rPr lang="pl" sz="1600" b="1" dirty="0"/>
              <a:t>w wieku do lat 8</a:t>
            </a:r>
            <a:r>
              <a:rPr lang="pl" sz="1600" dirty="0"/>
              <a:t> z powodu zamknięcia żłobka, klubu dziecięcego, przedszkola lub szkoły w związku z COVID-19.</a:t>
            </a:r>
            <a:endParaRPr sz="1600" dirty="0"/>
          </a:p>
          <a:p>
            <a:pPr marL="0" lvl="0" indent="0" algn="just" rtl="0">
              <a:lnSpc>
                <a:spcPct val="144000"/>
              </a:lnSpc>
              <a:spcBef>
                <a:spcPts val="0"/>
              </a:spcBef>
              <a:spcAft>
                <a:spcPts val="0"/>
              </a:spcAft>
              <a:buNone/>
            </a:pPr>
            <a:r>
              <a:rPr lang="pl" sz="1600" dirty="0"/>
              <a:t>Przyjęte 31 marca br. przepisy wprowadziły zmiany dotyczące dodatkowego  zasiłku opiekuńczego.</a:t>
            </a:r>
            <a:endParaRPr sz="1600" dirty="0"/>
          </a:p>
          <a:p>
            <a:pPr marL="0" lvl="0" indent="0" algn="just" rtl="0">
              <a:lnSpc>
                <a:spcPct val="144000"/>
              </a:lnSpc>
              <a:spcBef>
                <a:spcPts val="0"/>
              </a:spcBef>
              <a:spcAft>
                <a:spcPts val="0"/>
              </a:spcAft>
              <a:buNone/>
            </a:pPr>
            <a:r>
              <a:rPr lang="pl" sz="1600" dirty="0"/>
              <a:t>Zmiany te polegają na:</a:t>
            </a:r>
            <a:endParaRPr sz="1600" dirty="0"/>
          </a:p>
          <a:p>
            <a:pPr marL="457200" lvl="0" indent="-330200" algn="just" rtl="0">
              <a:lnSpc>
                <a:spcPct val="144000"/>
              </a:lnSpc>
              <a:spcBef>
                <a:spcPts val="0"/>
              </a:spcBef>
              <a:spcAft>
                <a:spcPts val="0"/>
              </a:spcAft>
              <a:buSzPts val="1600"/>
              <a:buChar char="-"/>
            </a:pPr>
            <a:r>
              <a:rPr lang="pl" sz="1600" b="1" dirty="0"/>
              <a:t>wydłużeniu o kolejne 14 dni okresu, przez który przysługuje dodatkowy zasiłek opiekuńczy,</a:t>
            </a:r>
            <a:endParaRPr sz="1600" b="1" dirty="0"/>
          </a:p>
          <a:p>
            <a:pPr marL="457200" lvl="0" indent="-330200" algn="just" rtl="0">
              <a:lnSpc>
                <a:spcPct val="144000"/>
              </a:lnSpc>
              <a:spcBef>
                <a:spcPts val="0"/>
              </a:spcBef>
              <a:spcAft>
                <a:spcPts val="0"/>
              </a:spcAft>
              <a:buSzPts val="1600"/>
              <a:buChar char="-"/>
            </a:pPr>
            <a:r>
              <a:rPr lang="pl" sz="1600" b="1" dirty="0"/>
              <a:t>przyznaniu prawa do tego zasiłku rodzicom dzieci niepełnosprawnych w wieku powyżej 8 lat.</a:t>
            </a:r>
            <a:endParaRPr sz="1600" b="1" dirty="0"/>
          </a:p>
        </p:txBody>
      </p:sp>
      <p:sp>
        <p:nvSpPr>
          <p:cNvPr id="141" name="Google Shape;141;p22"/>
          <p:cNvSpPr txBox="1"/>
          <p:nvPr/>
        </p:nvSpPr>
        <p:spPr>
          <a:xfrm>
            <a:off x="4314275" y="2644600"/>
            <a:ext cx="6454500" cy="75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Lato"/>
              <a:ea typeface="Lato"/>
              <a:cs typeface="Lato"/>
              <a:sym typeface="Lato"/>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3"/>
          <p:cNvSpPr txBox="1"/>
          <p:nvPr/>
        </p:nvSpPr>
        <p:spPr>
          <a:xfrm>
            <a:off x="7169875" y="4373225"/>
            <a:ext cx="7337100" cy="85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47" name="Google Shape;147;p23"/>
          <p:cNvSpPr txBox="1"/>
          <p:nvPr/>
        </p:nvSpPr>
        <p:spPr>
          <a:xfrm>
            <a:off x="144000" y="-120325"/>
            <a:ext cx="8856000" cy="4921500"/>
          </a:xfrm>
          <a:prstGeom prst="rect">
            <a:avLst/>
          </a:prstGeom>
          <a:noFill/>
          <a:ln>
            <a:noFill/>
          </a:ln>
        </p:spPr>
        <p:txBody>
          <a:bodyPr spcFirstLastPara="1" wrap="square" lIns="91425" tIns="91425" rIns="91425" bIns="91425" anchor="t" anchorCtr="0">
            <a:noAutofit/>
          </a:bodyPr>
          <a:lstStyle/>
          <a:p>
            <a:pPr marL="0" lvl="0" indent="0" algn="just" rtl="0">
              <a:lnSpc>
                <a:spcPct val="144000"/>
              </a:lnSpc>
              <a:spcBef>
                <a:spcPts val="2100"/>
              </a:spcBef>
              <a:spcAft>
                <a:spcPts val="0"/>
              </a:spcAft>
              <a:buNone/>
            </a:pPr>
            <a:endParaRPr lang="pl" sz="1200" b="1" dirty="0"/>
          </a:p>
          <a:p>
            <a:pPr marL="0" lvl="0" indent="0" algn="just" rtl="0">
              <a:lnSpc>
                <a:spcPct val="144000"/>
              </a:lnSpc>
              <a:spcBef>
                <a:spcPts val="2100"/>
              </a:spcBef>
              <a:spcAft>
                <a:spcPts val="0"/>
              </a:spcAft>
              <a:buNone/>
            </a:pPr>
            <a:r>
              <a:rPr lang="pl" sz="1200" b="1" dirty="0"/>
              <a:t>Ubezpieczony rodzic dziecka, który opiekuje się dzieckiem </a:t>
            </a:r>
            <a:r>
              <a:rPr lang="pl" sz="1200" b="1" u="sng" dirty="0"/>
              <a:t>do lat 8</a:t>
            </a:r>
            <a:r>
              <a:rPr lang="pl" sz="1200" b="1" dirty="0"/>
              <a:t>, z powodu zamknięcia żłobka, klubu dziecięcego, przedszkola lub szkoły w związku z COVID-19, może otrzymać </a:t>
            </a:r>
            <a:r>
              <a:rPr lang="pl" sz="1200" b="1" u="sng" dirty="0"/>
              <a:t>dodatkowy zasiłek opiekuńczy przez kolejny okres do 14 dni</a:t>
            </a:r>
            <a:r>
              <a:rPr lang="pl" sz="1200" b="1" dirty="0"/>
              <a:t>.  Nowy 14 dniowy okres wypłaty dodatkowego zasiłku opiekuńczego obowiązuje od 26 marca 2020 r. Od tej daty z dodatkowego zasiłku opiekuńczego mogą skorzystać nie tylko rodzice, których dziecko uczęszczało do żłobka, klubu dziecięcego, przedszkola lub szkoły, ale także rodzice, których dzieckiem opiekowała się „niania” albo dzienny opiekun, jeśli z powodu COVID-19 nie mogą opiekować się dzieckiem.  </a:t>
            </a:r>
          </a:p>
          <a:p>
            <a:pPr algn="just">
              <a:lnSpc>
                <a:spcPct val="144000"/>
              </a:lnSpc>
              <a:spcBef>
                <a:spcPts val="2100"/>
              </a:spcBef>
            </a:pPr>
            <a:r>
              <a:rPr lang="pl" sz="1200" b="1" dirty="0"/>
              <a:t>Uchwalona 31 marca br. ustawa przewiduje także, że Rada Ministrów może określić dłuższy okres pobierania dodatkowego zasiłku opiekuńczego, biorąc pod uwagę okres na jaki zostały zamknięte żłobki, kluby dziecięce, przedszkola, szkoły, placówki pobytu dziennego oraz inne placówki lub okres niemożności sprawowania opieki przez nianie lub opiekunów dziennych. </a:t>
            </a:r>
          </a:p>
          <a:p>
            <a:pPr algn="just">
              <a:lnSpc>
                <a:spcPct val="144000"/>
              </a:lnSpc>
              <a:spcBef>
                <a:spcPts val="2100"/>
              </a:spcBef>
            </a:pPr>
            <a:r>
              <a:rPr lang="pl-PL" sz="1200" b="1" u="sng" dirty="0"/>
              <a:t>Okres dodatkowego zasiłku opiekuńczego został wydłużony do 26 kwietnia 2020 r. W planach jest wydłużenie okresu do 3 maja 2020 r. Po tym okresie planowane jest wprowadzenie „zorganizowanej opieki nad dziećmi”. </a:t>
            </a:r>
          </a:p>
          <a:p>
            <a:pPr marL="0" lvl="0" indent="0" algn="just" rtl="0">
              <a:lnSpc>
                <a:spcPct val="144000"/>
              </a:lnSpc>
              <a:spcBef>
                <a:spcPts val="2100"/>
              </a:spcBef>
              <a:spcAft>
                <a:spcPts val="0"/>
              </a:spcAft>
              <a:buNone/>
            </a:pPr>
            <a:endParaRPr sz="1200" b="1" dirty="0"/>
          </a:p>
          <a:p>
            <a:pPr marL="0" lvl="0" indent="0" algn="l" rtl="0">
              <a:spcBef>
                <a:spcPts val="0"/>
              </a:spcBef>
              <a:spcAft>
                <a:spcPts val="0"/>
              </a:spcAft>
              <a:buNone/>
            </a:pPr>
            <a:endParaRPr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4"/>
          <p:cNvSpPr txBox="1">
            <a:spLocks noGrp="1"/>
          </p:cNvSpPr>
          <p:nvPr>
            <p:ph type="ctrTitle"/>
          </p:nvPr>
        </p:nvSpPr>
        <p:spPr>
          <a:xfrm>
            <a:off x="184925" y="244504"/>
            <a:ext cx="8661300" cy="54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sz="1800">
                <a:solidFill>
                  <a:srgbClr val="000000"/>
                </a:solidFill>
                <a:latin typeface="Arial"/>
                <a:ea typeface="Arial"/>
                <a:cs typeface="Arial"/>
                <a:sym typeface="Arial"/>
              </a:rPr>
              <a:t>Rozszerzenie uprawnień na rodziców dzieci niepełnosprawnych</a:t>
            </a:r>
            <a:endParaRPr sz="1800"/>
          </a:p>
        </p:txBody>
      </p:sp>
      <p:sp>
        <p:nvSpPr>
          <p:cNvPr id="153" name="Google Shape;153;p24"/>
          <p:cNvSpPr txBox="1"/>
          <p:nvPr/>
        </p:nvSpPr>
        <p:spPr>
          <a:xfrm>
            <a:off x="130175" y="515104"/>
            <a:ext cx="8770800" cy="5072400"/>
          </a:xfrm>
          <a:prstGeom prst="rect">
            <a:avLst/>
          </a:prstGeom>
          <a:noFill/>
          <a:ln>
            <a:noFill/>
          </a:ln>
        </p:spPr>
        <p:txBody>
          <a:bodyPr spcFirstLastPara="1" wrap="square" lIns="91425" tIns="91425" rIns="91425" bIns="91425" anchor="t" anchorCtr="0">
            <a:noAutofit/>
          </a:bodyPr>
          <a:lstStyle/>
          <a:p>
            <a:pPr marL="0" lvl="0" indent="0" algn="just" rtl="0">
              <a:lnSpc>
                <a:spcPct val="144000"/>
              </a:lnSpc>
              <a:spcBef>
                <a:spcPts val="2100"/>
              </a:spcBef>
              <a:spcAft>
                <a:spcPts val="0"/>
              </a:spcAft>
              <a:buNone/>
            </a:pPr>
            <a:r>
              <a:rPr lang="pl" sz="1500" dirty="0"/>
              <a:t>Dodatkowy zasiłek opiekuńczy z powodu zamknięcia żłobka, klubu dziecięcego, przedszkola lub szkoły w związku z COVID-19 przysługuje od 26 marca br. także ubezpieczonym rodzicom dzieci:</a:t>
            </a:r>
            <a:endParaRPr sz="1500" dirty="0"/>
          </a:p>
          <a:p>
            <a:pPr marL="596900" lvl="0" indent="-323850" algn="just" rtl="0">
              <a:lnSpc>
                <a:spcPct val="144000"/>
              </a:lnSpc>
              <a:spcBef>
                <a:spcPts val="2300"/>
              </a:spcBef>
              <a:spcAft>
                <a:spcPts val="0"/>
              </a:spcAft>
              <a:buSzPts val="1500"/>
              <a:buChar char="●"/>
            </a:pPr>
            <a:r>
              <a:rPr lang="pl" sz="1500" dirty="0"/>
              <a:t>do 16 lat, które mają orzeczenie o niepełnosprawności,</a:t>
            </a:r>
            <a:endParaRPr sz="1500" dirty="0"/>
          </a:p>
          <a:p>
            <a:pPr marL="596900" lvl="0" indent="-323850" algn="just" rtl="0">
              <a:lnSpc>
                <a:spcPct val="144000"/>
              </a:lnSpc>
              <a:spcBef>
                <a:spcPts val="0"/>
              </a:spcBef>
              <a:spcAft>
                <a:spcPts val="0"/>
              </a:spcAft>
              <a:buSzPts val="1500"/>
              <a:buChar char="●"/>
            </a:pPr>
            <a:r>
              <a:rPr lang="pl" sz="1500" dirty="0"/>
              <a:t>do 18 lat, które mają orzeczenie o znacznym lub umiarkowanym stopniu niepełnosprawności,</a:t>
            </a:r>
            <a:endParaRPr sz="1500" dirty="0"/>
          </a:p>
          <a:p>
            <a:pPr marL="596900" lvl="0" indent="-323850" algn="just" rtl="0">
              <a:lnSpc>
                <a:spcPct val="144000"/>
              </a:lnSpc>
              <a:spcBef>
                <a:spcPts val="0"/>
              </a:spcBef>
              <a:spcAft>
                <a:spcPts val="0"/>
              </a:spcAft>
              <a:buSzPts val="1500"/>
              <a:buChar char="●"/>
            </a:pPr>
            <a:r>
              <a:rPr lang="pl" sz="1500" dirty="0"/>
              <a:t>które mają orzeczenie o potrzebie kształcenia specjalnego.</a:t>
            </a:r>
            <a:endParaRPr sz="1500" dirty="0"/>
          </a:p>
          <a:p>
            <a:pPr marL="0" lvl="0" indent="0" algn="just" rtl="0">
              <a:lnSpc>
                <a:spcPct val="144000"/>
              </a:lnSpc>
              <a:spcBef>
                <a:spcPts val="2100"/>
              </a:spcBef>
              <a:spcAft>
                <a:spcPts val="0"/>
              </a:spcAft>
              <a:buNone/>
            </a:pPr>
            <a:r>
              <a:rPr lang="pl" sz="1500" dirty="0"/>
              <a:t>Nowe przepisy przyznają także prawo do dodatkowego zasiłku opiekuńczego ubezpieczonym rodzicom lub opiekunom osób pełnoletnich niepełnosprawnych, zwolnionych od wykonywania pracy z powodu konieczności zapewnienia opieki nad taką osobą w przypadku zamknięcia z powodu COVID-19 placówki, do której uczęszcza dorosła osoba niepełnosprawna, tj. szkoły, ośrodka rewalidacyjno-wychowawczego, ośrodka wsparcia, warsztatu terapii zajęciowej lub innej placówki pobytu dziennego o podobnym charakterze.</a:t>
            </a:r>
            <a:endParaRPr sz="1500"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5"/>
          <p:cNvSpPr txBox="1"/>
          <p:nvPr/>
        </p:nvSpPr>
        <p:spPr>
          <a:xfrm>
            <a:off x="82200" y="180750"/>
            <a:ext cx="8842500" cy="4894200"/>
          </a:xfrm>
          <a:prstGeom prst="rect">
            <a:avLst/>
          </a:prstGeom>
          <a:noFill/>
          <a:ln>
            <a:noFill/>
          </a:ln>
        </p:spPr>
        <p:txBody>
          <a:bodyPr spcFirstLastPara="1" wrap="square" lIns="91425" tIns="91425" rIns="91425" bIns="91425" anchor="t" anchorCtr="0">
            <a:noAutofit/>
          </a:bodyPr>
          <a:lstStyle/>
          <a:p>
            <a:pPr marL="0" lvl="0" indent="0" algn="just" rtl="0">
              <a:lnSpc>
                <a:spcPct val="144000"/>
              </a:lnSpc>
              <a:spcBef>
                <a:spcPts val="2100"/>
              </a:spcBef>
              <a:spcAft>
                <a:spcPts val="0"/>
              </a:spcAft>
              <a:buNone/>
            </a:pPr>
            <a:r>
              <a:rPr lang="pl" sz="1100" dirty="0"/>
              <a:t>Aby otrzymać dodatkowy zasiłek opiekuńczy wystarczy złożyć u </a:t>
            </a:r>
            <a:r>
              <a:rPr lang="pl" sz="1100" b="1" dirty="0"/>
              <a:t>swojego płatnika składek,</a:t>
            </a:r>
            <a:r>
              <a:rPr lang="pl" sz="1100" dirty="0"/>
              <a:t> np. </a:t>
            </a:r>
            <a:r>
              <a:rPr lang="pl" sz="1100" u="sng" dirty="0"/>
              <a:t>pracodawcy</a:t>
            </a:r>
            <a:r>
              <a:rPr lang="pl" sz="1100" dirty="0"/>
              <a:t>, </a:t>
            </a:r>
            <a:r>
              <a:rPr lang="pl" sz="1100" u="sng" dirty="0"/>
              <a:t>zleceniodawcy </a:t>
            </a:r>
            <a:r>
              <a:rPr lang="pl" sz="1100" b="1" dirty="0"/>
              <a:t>oświadczenie o sprawowaniu opieki nad dzieckiem</a:t>
            </a:r>
            <a:r>
              <a:rPr lang="pl" sz="1100" dirty="0"/>
              <a:t>. Oświadczenie to jest jednocześnie </a:t>
            </a:r>
            <a:r>
              <a:rPr lang="pl" sz="1100" b="1" dirty="0"/>
              <a:t>wnioskiem</a:t>
            </a:r>
            <a:r>
              <a:rPr lang="pl" sz="1100" dirty="0"/>
              <a:t> o dodatkowy zasiłek opiekuńczy. Osoby prowadzące działalność pozarolniczą składają oświadczenie w ZUS. Oświadczenie można złożyć w dowolnym momencie, ale trzeba je złożyć, bo bez niego ZUS albo płatnik składek nie wypłaci zasiłku.</a:t>
            </a:r>
            <a:endParaRPr sz="1100" dirty="0"/>
          </a:p>
          <a:p>
            <a:pPr marL="0" lvl="0" indent="0" algn="just" rtl="0">
              <a:lnSpc>
                <a:spcPct val="144000"/>
              </a:lnSpc>
              <a:spcBef>
                <a:spcPts val="2100"/>
              </a:spcBef>
              <a:spcAft>
                <a:spcPts val="0"/>
              </a:spcAft>
              <a:buNone/>
            </a:pPr>
            <a:r>
              <a:rPr lang="pl" sz="1100" b="1" dirty="0"/>
              <a:t>Osoby, które przed uchwaleniem nowych przepisów złożyły już oświadczenie do wypłaty tego zasiłku nie muszą go składać ponownie. Na jego podstawie otrzymają zasiłek za dalszy okres</a:t>
            </a:r>
            <a:r>
              <a:rPr lang="pl" sz="1100" dirty="0"/>
              <a:t>.</a:t>
            </a:r>
            <a:endParaRPr sz="1100" dirty="0"/>
          </a:p>
          <a:p>
            <a:pPr marL="0" lvl="0" indent="0" algn="just" rtl="0">
              <a:lnSpc>
                <a:spcPct val="144000"/>
              </a:lnSpc>
              <a:spcBef>
                <a:spcPts val="2100"/>
              </a:spcBef>
              <a:spcAft>
                <a:spcPts val="0"/>
              </a:spcAft>
              <a:buNone/>
            </a:pPr>
            <a:r>
              <a:rPr lang="pl" sz="1100" dirty="0"/>
              <a:t>Osobom, które złożyły wniosek o zasiłek opiekuńczy na ogólnych zasadach, wniosek  taki będzie potraktowany  jako wniosek o dodatkowy zasiłek opiekuńczy na dalszy okres. Będzie to oznaczało, że okres przyznanego zasiłku opiekuńczego, nie będzie uwzględniany do limitu 60 dni, natomiast będzie wliczony do limitu kolejnych 14 dni, przez który przysługuje dodatkowy zasiłek opiekuńczy.</a:t>
            </a:r>
            <a:endParaRPr sz="1100" dirty="0"/>
          </a:p>
          <a:p>
            <a:pPr marL="0" lvl="0" indent="0" algn="just" rtl="0">
              <a:lnSpc>
                <a:spcPct val="144000"/>
              </a:lnSpc>
              <a:spcBef>
                <a:spcPts val="2100"/>
              </a:spcBef>
              <a:spcAft>
                <a:spcPts val="0"/>
              </a:spcAft>
              <a:buNone/>
            </a:pPr>
            <a:r>
              <a:rPr lang="pl" sz="1100" dirty="0"/>
              <a:t>Trzeba pamiętać, że nie zmieniły się zasady przysługiwania dodatkowego zasiłku opiekuńczego. Zasiłek w dodatkowym wymiarze 14 dni przysługuje </a:t>
            </a:r>
            <a:r>
              <a:rPr lang="pl" sz="1100" u="sng" dirty="0"/>
              <a:t>łącznie obojgu rodzicom, niezależnie od liczby dzieci, które wymagają opieki.</a:t>
            </a:r>
            <a:r>
              <a:rPr lang="pl" sz="1100" dirty="0"/>
              <a:t> </a:t>
            </a:r>
            <a:r>
              <a:rPr lang="pl" sz="1100" u="sng" dirty="0"/>
              <a:t>Zasiłek ten nie przysługuje, jeśli drugi z rodziców dziecka może zapewnić dziecku opiekę </a:t>
            </a:r>
            <a:r>
              <a:rPr lang="pl" sz="1100" dirty="0"/>
              <a:t>(np. jest bezrobotny, korzysta z urlopu rodzicielskiego, czy urlopu wychowawczego).</a:t>
            </a:r>
            <a:endParaRPr sz="1100" dirty="0"/>
          </a:p>
          <a:p>
            <a:pPr marL="0" lvl="0" indent="0" algn="just" rtl="0">
              <a:lnSpc>
                <a:spcPct val="144000"/>
              </a:lnSpc>
              <a:spcBef>
                <a:spcPts val="2100"/>
              </a:spcBef>
              <a:spcAft>
                <a:spcPts val="0"/>
              </a:spcAft>
              <a:buNone/>
            </a:pPr>
            <a:r>
              <a:rPr lang="pl" sz="1100" u="sng" dirty="0"/>
              <a:t>Dodatkowego zasiłku nie wlicza się do limitu 60 dni zasiłku opiekuńczego w roku kalendarzowym przyznawanego na tzw. ogólnych zasadach.</a:t>
            </a:r>
            <a:endParaRPr sz="1100" u="sng" dirty="0"/>
          </a:p>
          <a:p>
            <a:pPr marL="0" lvl="0" indent="0" algn="l" rtl="0">
              <a:lnSpc>
                <a:spcPct val="115000"/>
              </a:lnSpc>
              <a:spcBef>
                <a:spcPts val="0"/>
              </a:spcBef>
              <a:spcAft>
                <a:spcPts val="0"/>
              </a:spcAft>
              <a:buNone/>
            </a:pPr>
            <a:endParaRPr sz="1100" u="sng" dirty="0"/>
          </a:p>
          <a:p>
            <a:pPr marL="0" lvl="0" indent="0" algn="l" rtl="0">
              <a:spcBef>
                <a:spcPts val="0"/>
              </a:spcBef>
              <a:spcAft>
                <a:spcPts val="0"/>
              </a:spcAft>
              <a:buNone/>
            </a:pPr>
            <a:endParaRPr sz="1100"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E39B1FA-8E60-43ED-B891-42D23F6D43BB}"/>
              </a:ext>
            </a:extLst>
          </p:cNvPr>
          <p:cNvSpPr>
            <a:spLocks noGrp="1"/>
          </p:cNvSpPr>
          <p:nvPr>
            <p:ph type="title"/>
          </p:nvPr>
        </p:nvSpPr>
        <p:spPr>
          <a:xfrm>
            <a:off x="729450" y="1318650"/>
            <a:ext cx="7688400" cy="535200"/>
          </a:xfrm>
        </p:spPr>
        <p:txBody>
          <a:bodyPr/>
          <a:lstStyle/>
          <a:p>
            <a:r>
              <a:rPr lang="en-US" dirty="0" err="1">
                <a:latin typeface="Arial" panose="020B0604020202020204" pitchFamily="34" charset="0"/>
                <a:cs typeface="Arial" panose="020B0604020202020204" pitchFamily="34" charset="0"/>
              </a:rPr>
              <a:t>Warto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pamiętać</a:t>
            </a:r>
            <a:r>
              <a:rPr lang="en-US" dirty="0">
                <a:latin typeface="Arial" panose="020B0604020202020204" pitchFamily="34" charset="0"/>
                <a:cs typeface="Arial" panose="020B0604020202020204" pitchFamily="34" charset="0"/>
              </a:rPr>
              <a:t> o art. 188 </a:t>
            </a:r>
            <a:r>
              <a:rPr lang="en-US" dirty="0" err="1">
                <a:latin typeface="Arial" panose="020B0604020202020204" pitchFamily="34" charset="0"/>
                <a:cs typeface="Arial" panose="020B0604020202020204" pitchFamily="34" charset="0"/>
              </a:rPr>
              <a:t>Kodeksu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Pracy</a:t>
            </a:r>
            <a:r>
              <a:rPr lang="en-US" dirty="0"/>
              <a:t>: </a:t>
            </a:r>
          </a:p>
        </p:txBody>
      </p:sp>
      <p:sp>
        <p:nvSpPr>
          <p:cNvPr id="4" name="pole tekstowe 3">
            <a:extLst>
              <a:ext uri="{FF2B5EF4-FFF2-40B4-BE49-F238E27FC236}">
                <a16:creationId xmlns:a16="http://schemas.microsoft.com/office/drawing/2014/main" id="{0CC7412A-0E8F-274F-AF49-0FE5B02A5708}"/>
              </a:ext>
            </a:extLst>
          </p:cNvPr>
          <p:cNvSpPr txBox="1"/>
          <p:nvPr/>
        </p:nvSpPr>
        <p:spPr>
          <a:xfrm>
            <a:off x="1417320" y="2034957"/>
            <a:ext cx="6103088" cy="3108543"/>
          </a:xfrm>
          <a:prstGeom prst="rect">
            <a:avLst/>
          </a:prstGeom>
          <a:noFill/>
        </p:spPr>
        <p:txBody>
          <a:bodyPr wrap="square" rtlCol="0">
            <a:spAutoFit/>
          </a:bodyPr>
          <a:lstStyle/>
          <a:p>
            <a:pPr algn="just"/>
            <a:r>
              <a:rPr lang="pl-PL" i="1" dirty="0">
                <a:solidFill>
                  <a:schemeClr val="accent1">
                    <a:lumMod val="75000"/>
                  </a:schemeClr>
                </a:solidFill>
              </a:rPr>
              <a:t>§ 1. Pracownikowi wychowującemu </a:t>
            </a:r>
            <a:r>
              <a:rPr lang="pl-PL" b="1" i="1" dirty="0">
                <a:solidFill>
                  <a:schemeClr val="accent1">
                    <a:lumMod val="75000"/>
                  </a:schemeClr>
                </a:solidFill>
              </a:rPr>
              <a:t>przynajmniej jedno dziecko w wieku do 14 lat</a:t>
            </a:r>
            <a:r>
              <a:rPr lang="pl-PL" i="1" dirty="0">
                <a:solidFill>
                  <a:schemeClr val="accent1">
                    <a:lumMod val="75000"/>
                  </a:schemeClr>
                </a:solidFill>
              </a:rPr>
              <a:t> przysługuje w ciągu roku kalendarzowego zwolnienie od pracy w wymiarze </a:t>
            </a:r>
            <a:r>
              <a:rPr lang="pl-PL" b="1" i="1" dirty="0">
                <a:solidFill>
                  <a:schemeClr val="accent1">
                    <a:lumMod val="75000"/>
                  </a:schemeClr>
                </a:solidFill>
              </a:rPr>
              <a:t>16 godzin </a:t>
            </a:r>
            <a:r>
              <a:rPr lang="pl-PL" i="1" dirty="0">
                <a:solidFill>
                  <a:schemeClr val="accent1">
                    <a:lumMod val="75000"/>
                  </a:schemeClr>
                </a:solidFill>
              </a:rPr>
              <a:t>albo </a:t>
            </a:r>
            <a:r>
              <a:rPr lang="pl-PL" b="1" i="1" dirty="0">
                <a:solidFill>
                  <a:schemeClr val="accent1">
                    <a:lumMod val="75000"/>
                  </a:schemeClr>
                </a:solidFill>
              </a:rPr>
              <a:t>2 dni</a:t>
            </a:r>
            <a:r>
              <a:rPr lang="pl-PL" i="1" dirty="0">
                <a:solidFill>
                  <a:schemeClr val="accent1">
                    <a:lumMod val="75000"/>
                  </a:schemeClr>
                </a:solidFill>
              </a:rPr>
              <a:t>, </a:t>
            </a:r>
            <a:r>
              <a:rPr lang="pl-PL" i="1" u="sng" dirty="0">
                <a:solidFill>
                  <a:schemeClr val="accent1">
                    <a:lumMod val="75000"/>
                  </a:schemeClr>
                </a:solidFill>
              </a:rPr>
              <a:t>z zachowaniem prawa do wynagrodzenia</a:t>
            </a:r>
            <a:r>
              <a:rPr lang="pl-PL" i="1" dirty="0">
                <a:solidFill>
                  <a:schemeClr val="accent1">
                    <a:lumMod val="75000"/>
                  </a:schemeClr>
                </a:solidFill>
              </a:rPr>
              <a:t>.</a:t>
            </a:r>
            <a:br>
              <a:rPr lang="pl-PL" i="1" dirty="0">
                <a:solidFill>
                  <a:schemeClr val="accent1">
                    <a:lumMod val="75000"/>
                  </a:schemeClr>
                </a:solidFill>
              </a:rPr>
            </a:br>
            <a:endParaRPr lang="pl-PL" i="1" dirty="0">
              <a:solidFill>
                <a:schemeClr val="accent1">
                  <a:lumMod val="75000"/>
                </a:schemeClr>
              </a:solidFill>
            </a:endParaRPr>
          </a:p>
          <a:p>
            <a:pPr algn="just"/>
            <a:r>
              <a:rPr lang="pl-PL" i="1" dirty="0">
                <a:solidFill>
                  <a:schemeClr val="accent1">
                    <a:lumMod val="75000"/>
                  </a:schemeClr>
                </a:solidFill>
              </a:rPr>
              <a:t>§ 2. O sposobie wykorzystania w danym roku kalendarzowym zwolnienia, o którym mowa w § 1, decyduje pracownik w pierwszym wniosku o udzielenie takiego zwolnienia złożonym w danym roku kalendarzowym.</a:t>
            </a:r>
            <a:br>
              <a:rPr lang="pl-PL" i="1" dirty="0">
                <a:solidFill>
                  <a:schemeClr val="accent1">
                    <a:lumMod val="75000"/>
                  </a:schemeClr>
                </a:solidFill>
              </a:rPr>
            </a:br>
            <a:endParaRPr lang="pl-PL" i="1" dirty="0">
              <a:solidFill>
                <a:schemeClr val="accent1">
                  <a:lumMod val="75000"/>
                </a:schemeClr>
              </a:solidFill>
            </a:endParaRPr>
          </a:p>
          <a:p>
            <a:pPr algn="just"/>
            <a:r>
              <a:rPr lang="pl-PL" i="1" dirty="0">
                <a:solidFill>
                  <a:schemeClr val="accent1">
                    <a:lumMod val="75000"/>
                  </a:schemeClr>
                </a:solidFill>
              </a:rPr>
              <a:t>§ 3. Zwolnienie od pracy, o którym mowa w § 1, udzielane w wymiarze godzinowym, dla pracownika zatrudnionego w niepełnym wymiarze czasu pracy ustala się proporcjonalnie do wymiaru czasu pracy tego pracownika. Niepełną godzinę zwolnienia od pracy zaokrągla się w górę do pełnej godziny.</a:t>
            </a:r>
          </a:p>
          <a:p>
            <a:endParaRPr lang="pl-PL" dirty="0">
              <a:solidFill>
                <a:schemeClr val="bg2">
                  <a:lumMod val="75000"/>
                  <a:lumOff val="25000"/>
                </a:schemeClr>
              </a:solidFill>
            </a:endParaRPr>
          </a:p>
        </p:txBody>
      </p:sp>
    </p:spTree>
    <p:extLst>
      <p:ext uri="{BB962C8B-B14F-4D97-AF65-F5344CB8AC3E}">
        <p14:creationId xmlns:p14="http://schemas.microsoft.com/office/powerpoint/2010/main" val="13304420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6"/>
          <p:cNvSpPr txBox="1">
            <a:spLocks noGrp="1"/>
          </p:cNvSpPr>
          <p:nvPr>
            <p:ph type="ctrTitle"/>
          </p:nvPr>
        </p:nvSpPr>
        <p:spPr>
          <a:xfrm>
            <a:off x="94250" y="111125"/>
            <a:ext cx="5312400" cy="73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a:latin typeface="Arial"/>
                <a:ea typeface="Arial"/>
                <a:cs typeface="Arial"/>
                <a:sym typeface="Arial"/>
              </a:rPr>
              <a:t>PODSUMOWANIE:</a:t>
            </a:r>
            <a:endParaRPr>
              <a:latin typeface="Arial"/>
              <a:ea typeface="Arial"/>
              <a:cs typeface="Arial"/>
              <a:sym typeface="Arial"/>
            </a:endParaRPr>
          </a:p>
          <a:p>
            <a:pPr marL="0" lvl="0" indent="0" algn="l" rtl="0">
              <a:spcBef>
                <a:spcPts val="0"/>
              </a:spcBef>
              <a:spcAft>
                <a:spcPts val="0"/>
              </a:spcAft>
              <a:buNone/>
            </a:pPr>
            <a:endParaRPr/>
          </a:p>
        </p:txBody>
      </p:sp>
      <p:sp>
        <p:nvSpPr>
          <p:cNvPr id="164" name="Google Shape;164;p26"/>
          <p:cNvSpPr txBox="1"/>
          <p:nvPr/>
        </p:nvSpPr>
        <p:spPr>
          <a:xfrm>
            <a:off x="236350" y="841925"/>
            <a:ext cx="8700900" cy="416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b="1"/>
          </a:p>
          <a:p>
            <a:pPr marL="0" lvl="0" indent="0" algn="l" rtl="0">
              <a:spcBef>
                <a:spcPts val="0"/>
              </a:spcBef>
              <a:spcAft>
                <a:spcPts val="0"/>
              </a:spcAft>
              <a:buNone/>
            </a:pPr>
            <a:endParaRPr sz="1800" b="1"/>
          </a:p>
          <a:p>
            <a:pPr marL="0" lvl="0" indent="0" algn="l" rtl="0">
              <a:spcBef>
                <a:spcPts val="0"/>
              </a:spcBef>
              <a:spcAft>
                <a:spcPts val="0"/>
              </a:spcAft>
              <a:buNone/>
            </a:pPr>
            <a:r>
              <a:rPr lang="pl" sz="1800" b="1"/>
              <a:t>DLA KOGO?</a:t>
            </a:r>
            <a:r>
              <a:rPr lang="pl" sz="1800"/>
              <a:t> </a:t>
            </a:r>
            <a:endParaRPr>
              <a:latin typeface="Lato"/>
              <a:ea typeface="Lato"/>
              <a:cs typeface="Lato"/>
              <a:sym typeface="Lato"/>
            </a:endParaRPr>
          </a:p>
          <a:p>
            <a:pPr marL="457200" lvl="0" indent="-317500" algn="just" rtl="0">
              <a:spcBef>
                <a:spcPts val="0"/>
              </a:spcBef>
              <a:spcAft>
                <a:spcPts val="0"/>
              </a:spcAft>
              <a:buClr>
                <a:schemeClr val="dk2"/>
              </a:buClr>
              <a:buSzPts val="1400"/>
              <a:buChar char="-"/>
            </a:pPr>
            <a:r>
              <a:rPr lang="pl">
                <a:solidFill>
                  <a:schemeClr val="dk2"/>
                </a:solidFill>
              </a:rPr>
              <a:t>dodatkowy zasiłek opiekuńczy przysługuje </a:t>
            </a:r>
            <a:r>
              <a:rPr lang="pl" u="sng">
                <a:solidFill>
                  <a:schemeClr val="dk2"/>
                </a:solidFill>
              </a:rPr>
              <a:t>osobie objętej ubezpieczeniem chorobowym</a:t>
            </a:r>
            <a:r>
              <a:rPr lang="pl">
                <a:solidFill>
                  <a:schemeClr val="dk2"/>
                </a:solidFill>
              </a:rPr>
              <a:t> (np. z umowy o pracę, umowy zlecenia, działalności gospodarczej) zwolnionej z pracy, która musi zająć się dzieckiem w wieku do lat 8 z powodu zamknięcia żłobka, klubu dziecięcego, przedszkola lub szkoły w związku z COVID-19;</a:t>
            </a:r>
            <a:endParaRPr>
              <a:solidFill>
                <a:schemeClr val="dk2"/>
              </a:solidFill>
            </a:endParaRPr>
          </a:p>
          <a:p>
            <a:pPr marL="0" lvl="0" indent="0" algn="just" rtl="0">
              <a:spcBef>
                <a:spcPts val="0"/>
              </a:spcBef>
              <a:spcAft>
                <a:spcPts val="0"/>
              </a:spcAft>
              <a:buNone/>
            </a:pPr>
            <a:endParaRPr>
              <a:solidFill>
                <a:schemeClr val="dk2"/>
              </a:solidFill>
            </a:endParaRPr>
          </a:p>
          <a:p>
            <a:pPr marL="457200" lvl="0" indent="-317500" algn="just" rtl="0">
              <a:spcBef>
                <a:spcPts val="0"/>
              </a:spcBef>
              <a:spcAft>
                <a:spcPts val="0"/>
              </a:spcAft>
              <a:buSzPts val="1400"/>
              <a:buChar char="-"/>
            </a:pPr>
            <a:r>
              <a:rPr lang="pl"/>
              <a:t>od 26 marca br. także ubezpieczonym rodzicom dzieci: do 16 lat, które mają orzeczenie o niepełnosprawności; do 18 lat, które mają orzeczenie o znacznym lub umiarkowanym stopniu niepełnosprawności; które mają orzeczenie o potrzebie kształcenia specjalnego;</a:t>
            </a:r>
            <a:endParaRPr/>
          </a:p>
          <a:p>
            <a:pPr marL="457200" lvl="0" indent="0" algn="just" rtl="0">
              <a:spcBef>
                <a:spcPts val="0"/>
              </a:spcBef>
              <a:spcAft>
                <a:spcPts val="0"/>
              </a:spcAft>
              <a:buNone/>
            </a:pPr>
            <a:endParaRPr/>
          </a:p>
          <a:p>
            <a:pPr marL="457200" lvl="0" indent="-317500" algn="just" rtl="0">
              <a:spcBef>
                <a:spcPts val="0"/>
              </a:spcBef>
              <a:spcAft>
                <a:spcPts val="0"/>
              </a:spcAft>
              <a:buSzPts val="1400"/>
              <a:buChar char="-"/>
            </a:pPr>
            <a:r>
              <a:rPr lang="pl"/>
              <a:t>od 26 marca z dodatkowego zasiłku mogą skorzystać również rodzice, których dzieckiem opiekowała się niania albo dzienny opiekun, jeśli z powodu COVID-19 nie mogą opiekować się dzieckiem</a:t>
            </a:r>
            <a:endParaRPr/>
          </a:p>
          <a:p>
            <a:pPr marL="0" lvl="0" indent="0" algn="just" rtl="0">
              <a:spcBef>
                <a:spcPts val="0"/>
              </a:spcBef>
              <a:spcAft>
                <a:spcPts val="0"/>
              </a:spcAft>
              <a:buNone/>
            </a:pPr>
            <a:endParaRPr/>
          </a:p>
          <a:p>
            <a:pPr marL="0" lvl="0" indent="0" algn="just" rtl="0">
              <a:spcBef>
                <a:spcPts val="0"/>
              </a:spcBef>
              <a:spcAft>
                <a:spcPts val="0"/>
              </a:spcAft>
              <a:buNone/>
            </a:pPr>
            <a:r>
              <a:rPr lang="pl" b="1"/>
              <a:t>= Oświadczenie o sprawowaniu opieki nad dzieckiem składamy u swojego płatnika składek, na przykład pracodawcy, zleceniodawcy. </a:t>
            </a:r>
            <a:endParaRPr>
              <a:solidFill>
                <a:schemeClr val="dk2"/>
              </a:solidFill>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8634006" cy="54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PL" sz="3200" dirty="0">
                <a:latin typeface="+mj-lt"/>
              </a:rPr>
              <a:t>W tej prezentacji omówione zostaną:</a:t>
            </a:r>
            <a:endParaRPr sz="3200" dirty="0">
              <a:latin typeface="+mj-lt"/>
            </a:endParaRPr>
          </a:p>
        </p:txBody>
      </p:sp>
      <p:sp>
        <p:nvSpPr>
          <p:cNvPr id="2" name="pole tekstowe 1">
            <a:extLst>
              <a:ext uri="{FF2B5EF4-FFF2-40B4-BE49-F238E27FC236}">
                <a16:creationId xmlns:a16="http://schemas.microsoft.com/office/drawing/2014/main" id="{D59CD359-A3B4-2E42-B432-336F35EDADBA}"/>
              </a:ext>
            </a:extLst>
          </p:cNvPr>
          <p:cNvSpPr txBox="1"/>
          <p:nvPr/>
        </p:nvSpPr>
        <p:spPr>
          <a:xfrm>
            <a:off x="729450" y="2269998"/>
            <a:ext cx="6684264" cy="2246769"/>
          </a:xfrm>
          <a:prstGeom prst="rect">
            <a:avLst/>
          </a:prstGeom>
          <a:noFill/>
        </p:spPr>
        <p:txBody>
          <a:bodyPr wrap="square" rtlCol="0">
            <a:spAutoFit/>
          </a:bodyPr>
          <a:lstStyle/>
          <a:p>
            <a:pPr marL="285750" indent="-285750">
              <a:buFontTx/>
              <a:buChar char="-"/>
            </a:pPr>
            <a:r>
              <a:rPr lang="pl-PL" sz="2800" b="1" dirty="0">
                <a:solidFill>
                  <a:schemeClr val="accent1"/>
                </a:solidFill>
              </a:rPr>
              <a:t>Zwolnienie z ZUS</a:t>
            </a:r>
          </a:p>
          <a:p>
            <a:pPr marL="285750" indent="-285750">
              <a:buFontTx/>
              <a:buChar char="-"/>
            </a:pPr>
            <a:endParaRPr lang="pl-PL" sz="2800" b="1" dirty="0">
              <a:solidFill>
                <a:schemeClr val="accent1"/>
              </a:solidFill>
            </a:endParaRPr>
          </a:p>
          <a:p>
            <a:pPr marL="285750" indent="-285750">
              <a:buFontTx/>
              <a:buChar char="-"/>
            </a:pPr>
            <a:r>
              <a:rPr lang="pl-PL" sz="2800" b="1" dirty="0">
                <a:solidFill>
                  <a:schemeClr val="accent1"/>
                </a:solidFill>
              </a:rPr>
              <a:t>Zasiłek opiekuńczy</a:t>
            </a:r>
          </a:p>
          <a:p>
            <a:pPr marL="285750" indent="-285750">
              <a:buFontTx/>
              <a:buChar char="-"/>
            </a:pPr>
            <a:endParaRPr lang="pl-PL" sz="2800" b="1" dirty="0">
              <a:solidFill>
                <a:schemeClr val="accent1"/>
              </a:solidFill>
            </a:endParaRPr>
          </a:p>
          <a:p>
            <a:pPr marL="285750" indent="-285750">
              <a:buFontTx/>
              <a:buChar char="-"/>
            </a:pPr>
            <a:r>
              <a:rPr lang="pl-PL" sz="2800" b="1" dirty="0">
                <a:solidFill>
                  <a:schemeClr val="accent1"/>
                </a:solidFill>
              </a:rPr>
              <a:t>Zasiłek chorobowy </a:t>
            </a:r>
          </a:p>
        </p:txBody>
      </p:sp>
    </p:spTree>
    <p:extLst>
      <p:ext uri="{BB962C8B-B14F-4D97-AF65-F5344CB8AC3E}">
        <p14:creationId xmlns:p14="http://schemas.microsoft.com/office/powerpoint/2010/main" val="27395280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7"/>
          <p:cNvSpPr txBox="1">
            <a:spLocks noGrp="1"/>
          </p:cNvSpPr>
          <p:nvPr>
            <p:ph type="ctr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a:latin typeface="Arial"/>
                <a:ea typeface="Arial"/>
                <a:cs typeface="Arial"/>
                <a:sym typeface="Arial"/>
              </a:rPr>
              <a:t>ZASIŁEK CHOROBOWY</a:t>
            </a:r>
            <a:endParaRPr>
              <a:latin typeface="Arial"/>
              <a:ea typeface="Arial"/>
              <a:cs typeface="Arial"/>
              <a:sym typeface="Arial"/>
            </a:endParaRPr>
          </a:p>
        </p:txBody>
      </p:sp>
      <p:sp>
        <p:nvSpPr>
          <p:cNvPr id="170" name="Google Shape;170;p27"/>
          <p:cNvSpPr txBox="1">
            <a:spLocks noGrp="1"/>
          </p:cNvSpPr>
          <p:nvPr>
            <p:ph type="subTitle"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sz="3600">
                <a:latin typeface="Arial"/>
                <a:ea typeface="Arial"/>
                <a:cs typeface="Arial"/>
                <a:sym typeface="Arial"/>
              </a:rPr>
              <a:t>COVID - 19 </a:t>
            </a:r>
            <a:endParaRPr sz="3600">
              <a:latin typeface="Arial"/>
              <a:ea typeface="Arial"/>
              <a:cs typeface="Arial"/>
              <a:sym typeface="Arial"/>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8"/>
          <p:cNvSpPr txBox="1"/>
          <p:nvPr/>
        </p:nvSpPr>
        <p:spPr>
          <a:xfrm>
            <a:off x="167700" y="54625"/>
            <a:ext cx="8808600" cy="479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400" b="1"/>
          </a:p>
          <a:p>
            <a:pPr marL="0" lvl="0" indent="0" algn="l" rtl="0">
              <a:spcBef>
                <a:spcPts val="0"/>
              </a:spcBef>
              <a:spcAft>
                <a:spcPts val="0"/>
              </a:spcAft>
              <a:buNone/>
            </a:pPr>
            <a:r>
              <a:rPr lang="pl" sz="2400" b="1"/>
              <a:t>Przymusowa kwarantanna po powrocie z zagranicy: </a:t>
            </a:r>
            <a:endParaRPr sz="2400" b="1"/>
          </a:p>
          <a:p>
            <a:pPr marL="0" lvl="0" indent="0" algn="l" rtl="0">
              <a:spcBef>
                <a:spcPts val="0"/>
              </a:spcBef>
              <a:spcAft>
                <a:spcPts val="0"/>
              </a:spcAft>
              <a:buNone/>
            </a:pPr>
            <a:endParaRPr sz="2400" b="1"/>
          </a:p>
          <a:p>
            <a:pPr marL="0" lvl="0" indent="0" algn="l" rtl="0">
              <a:spcBef>
                <a:spcPts val="0"/>
              </a:spcBef>
              <a:spcAft>
                <a:spcPts val="0"/>
              </a:spcAft>
              <a:buNone/>
            </a:pPr>
            <a:endParaRPr sz="1800"/>
          </a:p>
          <a:p>
            <a:pPr marL="457200" lvl="0" indent="-342900" algn="just" rtl="0">
              <a:spcBef>
                <a:spcPts val="0"/>
              </a:spcBef>
              <a:spcAft>
                <a:spcPts val="0"/>
              </a:spcAft>
              <a:buSzPts val="1800"/>
              <a:buChar char="-"/>
            </a:pPr>
            <a:r>
              <a:rPr lang="pl" sz="1800"/>
              <a:t>osobie objętej ubezpieczeniem chorobowym (np. pracownik, zleceniobiorca) przysługują świadczenia z tytułu choroby – wynagrodzenie za czas choroby  wypłacane przez pracodawcę na podstawie art. 92 kodeksu pracy lub zasiłek chorobowy;</a:t>
            </a:r>
            <a:endParaRPr sz="1800"/>
          </a:p>
          <a:p>
            <a:pPr marL="457200" lvl="0" indent="0" algn="just" rtl="0">
              <a:spcBef>
                <a:spcPts val="0"/>
              </a:spcBef>
              <a:spcAft>
                <a:spcPts val="0"/>
              </a:spcAft>
              <a:buNone/>
            </a:pPr>
            <a:endParaRPr sz="1800"/>
          </a:p>
          <a:p>
            <a:pPr marL="457200" lvl="0" indent="-342900" algn="just" rtl="0">
              <a:spcBef>
                <a:spcPts val="0"/>
              </a:spcBef>
              <a:spcAft>
                <a:spcPts val="0"/>
              </a:spcAft>
              <a:buSzPts val="1800"/>
              <a:buChar char="-"/>
            </a:pPr>
            <a:r>
              <a:rPr lang="pl" sz="1800"/>
              <a:t>aby uzyskać świadczenie z tytułu choroby, osoba objęta kwarantanną składa </a:t>
            </a:r>
            <a:r>
              <a:rPr lang="pl" sz="1800" b="1"/>
              <a:t>oświadczenie</a:t>
            </a:r>
            <a:r>
              <a:rPr lang="pl" sz="1800"/>
              <a:t> o odbywaniu obowiązkowej kwarantanny po przekroczeniu granicy. Oświadczenie należy złożyć </a:t>
            </a:r>
            <a:r>
              <a:rPr lang="pl" sz="1800" b="1"/>
              <a:t>u płatnika składek</a:t>
            </a:r>
            <a:r>
              <a:rPr lang="pl" sz="1800"/>
              <a:t> (u pracodawcy, zleceniodawcy) </a:t>
            </a:r>
            <a:r>
              <a:rPr lang="pl" sz="1800" b="1"/>
              <a:t>w ciągu 3 dni od zakończenia przymusowej kwarantanny</a:t>
            </a:r>
            <a:r>
              <a:rPr lang="pl" sz="1800"/>
              <a:t>. Płatnik składek w ciągu 7 dni przekazuje to oświadczenie do ZUS. </a:t>
            </a:r>
            <a:endParaRPr sz="1800"/>
          </a:p>
          <a:p>
            <a:pPr marL="0" lvl="0" indent="0" algn="l" rtl="0">
              <a:lnSpc>
                <a:spcPct val="115000"/>
              </a:lnSpc>
              <a:spcBef>
                <a:spcPts val="0"/>
              </a:spcBef>
              <a:spcAft>
                <a:spcPts val="0"/>
              </a:spcAft>
              <a:buNone/>
            </a:pPr>
            <a:endParaRPr sz="1800"/>
          </a:p>
          <a:p>
            <a:pPr marL="0" lvl="0" indent="0" algn="l" rtl="0">
              <a:spcBef>
                <a:spcPts val="0"/>
              </a:spcBef>
              <a:spcAft>
                <a:spcPts val="0"/>
              </a:spcAft>
              <a:buNone/>
            </a:pPr>
            <a:endParaRPr sz="1800"/>
          </a:p>
          <a:p>
            <a:pPr marL="0" lvl="0" indent="0" algn="l" rtl="0">
              <a:spcBef>
                <a:spcPts val="0"/>
              </a:spcBef>
              <a:spcAft>
                <a:spcPts val="0"/>
              </a:spcAft>
              <a:buNone/>
            </a:pPr>
            <a:endParaRPr>
              <a:latin typeface="Lato"/>
              <a:ea typeface="Lato"/>
              <a:cs typeface="Lato"/>
              <a:sym typeface="Lato"/>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9"/>
          <p:cNvSpPr txBox="1"/>
          <p:nvPr/>
        </p:nvSpPr>
        <p:spPr>
          <a:xfrm>
            <a:off x="319950" y="169700"/>
            <a:ext cx="8504100" cy="47202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endParaRPr sz="1200" dirty="0"/>
          </a:p>
          <a:p>
            <a:pPr marL="0" lvl="0" indent="0" algn="just" rtl="0">
              <a:spcBef>
                <a:spcPts val="0"/>
              </a:spcBef>
              <a:spcAft>
                <a:spcPts val="0"/>
              </a:spcAft>
              <a:buNone/>
            </a:pPr>
            <a:endParaRPr sz="1200" dirty="0"/>
          </a:p>
          <a:p>
            <a:pPr marL="457200" lvl="0" indent="-342900" algn="just" rtl="0">
              <a:spcBef>
                <a:spcPts val="0"/>
              </a:spcBef>
              <a:spcAft>
                <a:spcPts val="0"/>
              </a:spcAft>
              <a:buSzPts val="1800"/>
              <a:buChar char="-"/>
            </a:pPr>
            <a:r>
              <a:rPr lang="pl" sz="1800" dirty="0"/>
              <a:t>od 1 kwietnia 2020 r. osoba poddana obowiązkowej kwarantannie, która przekroczyła granicę po 31 marca 2020 r., </a:t>
            </a:r>
            <a:r>
              <a:rPr lang="pl" sz="1800" u="sng" dirty="0"/>
              <a:t>odbywa ją razem z osobami wspólnie zamieszkującymi lub gospodarującymi</a:t>
            </a:r>
            <a:r>
              <a:rPr lang="pl" sz="1800" dirty="0"/>
              <a:t>. To oznacza, że za okres obowiązkowej kwarantanny osoby te mają  prawo do świadczeń z tytułu choroby. W celu ich otrzymania potrzebne jest oświadczenie o odbywaniu obowiązkowej kwarantanny razem z osobą powracającą z zagranicy;</a:t>
            </a:r>
            <a:endParaRPr sz="1800" dirty="0"/>
          </a:p>
          <a:p>
            <a:pPr marL="457200" lvl="0" indent="0" algn="just" rtl="0">
              <a:spcBef>
                <a:spcPts val="0"/>
              </a:spcBef>
              <a:spcAft>
                <a:spcPts val="0"/>
              </a:spcAft>
              <a:buNone/>
            </a:pPr>
            <a:endParaRPr sz="1800" dirty="0"/>
          </a:p>
          <a:p>
            <a:pPr marL="457200" lvl="0" indent="-342900" algn="just" rtl="0">
              <a:spcBef>
                <a:spcPts val="0"/>
              </a:spcBef>
              <a:spcAft>
                <a:spcPts val="0"/>
              </a:spcAft>
              <a:buSzPts val="1800"/>
              <a:buChar char="-"/>
            </a:pPr>
            <a:r>
              <a:rPr lang="pl" sz="1800" dirty="0"/>
              <a:t>jeśli państwowy inspektor sanitarny zdecyduje o skróceniu lub zwolnieniu osoby, która odbywa kwarantannę z obowiązku jej odbywania, osoba ta powinna o tym </a:t>
            </a:r>
            <a:r>
              <a:rPr lang="pl" sz="1800" u="sng" dirty="0"/>
              <a:t>poinformować wypłacającego świadczenie chorobowe</a:t>
            </a:r>
            <a:r>
              <a:rPr lang="pl" sz="1800" dirty="0"/>
              <a:t> (np. pracodawcę, zleceniodawcę albo ZUS);</a:t>
            </a:r>
            <a:endParaRPr sz="1800" dirty="0"/>
          </a:p>
          <a:p>
            <a:pPr marL="457200" lvl="0" indent="0" algn="just" rtl="0">
              <a:spcBef>
                <a:spcPts val="0"/>
              </a:spcBef>
              <a:spcAft>
                <a:spcPts val="0"/>
              </a:spcAft>
              <a:buNone/>
            </a:pPr>
            <a:endParaRPr sz="1800" dirty="0"/>
          </a:p>
          <a:p>
            <a:pPr marL="457200" lvl="0" indent="-342900" algn="just" rtl="0">
              <a:spcBef>
                <a:spcPts val="0"/>
              </a:spcBef>
              <a:spcAft>
                <a:spcPts val="0"/>
              </a:spcAft>
              <a:buSzPts val="1800"/>
              <a:buChar char="-"/>
            </a:pPr>
            <a:r>
              <a:rPr lang="pl" sz="1800" dirty="0"/>
              <a:t>płatnik składek, który wypłaca zasiłki lub ZUS może </a:t>
            </a:r>
            <a:r>
              <a:rPr lang="pl" sz="1800" u="sng" dirty="0"/>
              <a:t>wystąpić do właściwego organu Państwowej Inspekcji Sanitarnej w celu weryfikacji danych zawartych w oświadczeniu. </a:t>
            </a:r>
            <a:endParaRPr sz="1800" u="sng"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0"/>
          <p:cNvSpPr txBox="1"/>
          <p:nvPr/>
        </p:nvSpPr>
        <p:spPr>
          <a:xfrm>
            <a:off x="288675" y="171650"/>
            <a:ext cx="8738400" cy="4907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b="1"/>
          </a:p>
          <a:p>
            <a:pPr marL="0" lvl="0" indent="0" algn="l" rtl="0">
              <a:spcBef>
                <a:spcPts val="0"/>
              </a:spcBef>
              <a:spcAft>
                <a:spcPts val="0"/>
              </a:spcAft>
              <a:buNone/>
            </a:pPr>
            <a:r>
              <a:rPr lang="pl" sz="1800" b="1"/>
              <a:t>Kwarantanna, izolacja, zachorowanie na koronawirusa (COVID - 19):</a:t>
            </a:r>
            <a:endParaRPr sz="1800" b="1"/>
          </a:p>
          <a:p>
            <a:pPr marL="0" lvl="0" indent="0" algn="l" rtl="0">
              <a:spcBef>
                <a:spcPts val="0"/>
              </a:spcBef>
              <a:spcAft>
                <a:spcPts val="0"/>
              </a:spcAft>
              <a:buNone/>
            </a:pPr>
            <a:endParaRPr sz="1800" b="1"/>
          </a:p>
          <a:p>
            <a:pPr marL="0" lvl="0" indent="0" algn="l" rtl="0">
              <a:spcBef>
                <a:spcPts val="0"/>
              </a:spcBef>
              <a:spcAft>
                <a:spcPts val="0"/>
              </a:spcAft>
              <a:buNone/>
            </a:pPr>
            <a:endParaRPr sz="1800" b="1"/>
          </a:p>
          <a:p>
            <a:pPr marL="457200" lvl="0" indent="-317500" algn="just" rtl="0">
              <a:lnSpc>
                <a:spcPct val="115000"/>
              </a:lnSpc>
              <a:spcBef>
                <a:spcPts val="0"/>
              </a:spcBef>
              <a:spcAft>
                <a:spcPts val="0"/>
              </a:spcAft>
              <a:buSzPts val="1400"/>
              <a:buChar char="-"/>
            </a:pPr>
            <a:r>
              <a:rPr lang="pl"/>
              <a:t>Jeżeli państwowy powiatowy inspektor sanitarny lub państwowy graniczny inspektor sanitarny wyda decyzję o konieczności poddania się kwarantannie lub izolacji, to taka </a:t>
            </a:r>
            <a:r>
              <a:rPr lang="pl" b="1"/>
              <a:t>decyzja stanowi podstawę do wypłaty świadczeń</a:t>
            </a:r>
            <a:r>
              <a:rPr lang="pl"/>
              <a:t> z tytułu choroby własnej lub opieki nad chorym dzieckiem;</a:t>
            </a:r>
            <a:endParaRPr/>
          </a:p>
          <a:p>
            <a:pPr marL="457200" lvl="0" indent="-317500" algn="just" rtl="0">
              <a:lnSpc>
                <a:spcPct val="115000"/>
              </a:lnSpc>
              <a:spcBef>
                <a:spcPts val="0"/>
              </a:spcBef>
              <a:spcAft>
                <a:spcPts val="0"/>
              </a:spcAft>
              <a:buSzPts val="1400"/>
              <a:buChar char="-"/>
            </a:pPr>
            <a:r>
              <a:rPr lang="pl"/>
              <a:t>Za okres trwania kwarantanny lub izolacji przysługuje na ogólnych zasadach wynagrodzenie za czas choroby, zasiłek chorobowy lub opiekuńczy, wypłacany przez płatnika składek (np. pracodawcę) lub Zakład Ubezpieczeń Społecznych;</a:t>
            </a:r>
            <a:endParaRPr/>
          </a:p>
          <a:p>
            <a:pPr marL="457200" lvl="0" indent="-317500" algn="just" rtl="0">
              <a:lnSpc>
                <a:spcPct val="115000"/>
              </a:lnSpc>
              <a:spcBef>
                <a:spcPts val="0"/>
              </a:spcBef>
              <a:spcAft>
                <a:spcPts val="0"/>
              </a:spcAft>
              <a:buSzPts val="1400"/>
              <a:buChar char="-"/>
            </a:pPr>
            <a:r>
              <a:rPr lang="pl"/>
              <a:t>Aby w takiej sytuacji uzyskać świadczenie z tytułu choroby, należy przekazać decyzję inspektora sanitarnego do wypłacającego świadczenie (np. do pracodawcy, zleceniodawcy, ZUS);</a:t>
            </a:r>
            <a:endParaRPr/>
          </a:p>
          <a:p>
            <a:pPr marL="457200" lvl="0" indent="-317500" algn="just" rtl="0">
              <a:lnSpc>
                <a:spcPct val="115000"/>
              </a:lnSpc>
              <a:spcBef>
                <a:spcPts val="0"/>
              </a:spcBef>
              <a:spcAft>
                <a:spcPts val="0"/>
              </a:spcAft>
              <a:buSzPts val="1400"/>
              <a:buChar char="-"/>
            </a:pPr>
            <a:r>
              <a:rPr lang="pl"/>
              <a:t>Pracownik lub zleceniobiorca przekazuje decyzję inspektora do swojego płatnika składek, np. pracodawcy, zleceniodawcy;</a:t>
            </a:r>
            <a:endParaRPr/>
          </a:p>
          <a:p>
            <a:pPr marL="457200" lvl="0" indent="-317500" algn="just" rtl="0">
              <a:lnSpc>
                <a:spcPct val="115000"/>
              </a:lnSpc>
              <a:spcBef>
                <a:spcPts val="0"/>
              </a:spcBef>
              <a:spcAft>
                <a:spcPts val="0"/>
              </a:spcAft>
              <a:buSzPts val="1400"/>
              <a:buChar char="-"/>
            </a:pPr>
            <a:r>
              <a:rPr lang="pl"/>
              <a:t>Jeśli zasiłek chorobowy wypłaca ZUS, płatnik składek przekazuje decyzję wydaną ubezpieczonemu do ZUS.</a:t>
            </a:r>
            <a:endParaRPr/>
          </a:p>
          <a:p>
            <a:pPr marL="457200" lvl="0" indent="0" algn="l" rtl="0">
              <a:lnSpc>
                <a:spcPct val="115000"/>
              </a:lnSpc>
              <a:spcBef>
                <a:spcPts val="1200"/>
              </a:spcBef>
              <a:spcAft>
                <a:spcPts val="0"/>
              </a:spcAft>
              <a:buNone/>
            </a:pPr>
            <a:endParaRPr sz="1100"/>
          </a:p>
          <a:p>
            <a:pPr marL="457200" lvl="0" indent="0" algn="l" rtl="0">
              <a:lnSpc>
                <a:spcPct val="115000"/>
              </a:lnSpc>
              <a:spcBef>
                <a:spcPts val="0"/>
              </a:spcBef>
              <a:spcAft>
                <a:spcPts val="0"/>
              </a:spcAft>
              <a:buNone/>
            </a:pPr>
            <a:endParaRPr sz="1100"/>
          </a:p>
          <a:p>
            <a:pPr marL="457200" lvl="0" indent="0" algn="l" rtl="0">
              <a:spcBef>
                <a:spcPts val="0"/>
              </a:spcBef>
              <a:spcAft>
                <a:spcPts val="0"/>
              </a:spcAft>
              <a:buNone/>
            </a:pPr>
            <a:endParaRPr>
              <a:latin typeface="Lato"/>
              <a:ea typeface="Lato"/>
              <a:cs typeface="Lato"/>
              <a:sym typeface="Lato"/>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1"/>
          <p:cNvSpPr txBox="1"/>
          <p:nvPr/>
        </p:nvSpPr>
        <p:spPr>
          <a:xfrm>
            <a:off x="132625" y="140425"/>
            <a:ext cx="8855400" cy="49074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endParaRPr>
              <a:solidFill>
                <a:srgbClr val="1B1B1B"/>
              </a:solidFill>
            </a:endParaRPr>
          </a:p>
          <a:p>
            <a:pPr marL="0" lvl="0" indent="0" algn="just" rtl="0">
              <a:lnSpc>
                <a:spcPct val="115000"/>
              </a:lnSpc>
              <a:spcBef>
                <a:spcPts val="1200"/>
              </a:spcBef>
              <a:spcAft>
                <a:spcPts val="0"/>
              </a:spcAft>
              <a:buNone/>
            </a:pPr>
            <a:endParaRPr>
              <a:solidFill>
                <a:srgbClr val="1B1B1B"/>
              </a:solidFill>
            </a:endParaRPr>
          </a:p>
          <a:p>
            <a:pPr marL="0" lvl="0" indent="0" algn="just" rtl="0">
              <a:lnSpc>
                <a:spcPct val="115000"/>
              </a:lnSpc>
              <a:spcBef>
                <a:spcPts val="1200"/>
              </a:spcBef>
              <a:spcAft>
                <a:spcPts val="0"/>
              </a:spcAft>
              <a:buNone/>
            </a:pPr>
            <a:endParaRPr>
              <a:solidFill>
                <a:srgbClr val="1B1B1B"/>
              </a:solidFill>
            </a:endParaRPr>
          </a:p>
          <a:p>
            <a:pPr marL="0" lvl="0" indent="0" algn="just" rtl="0">
              <a:lnSpc>
                <a:spcPct val="115000"/>
              </a:lnSpc>
              <a:spcBef>
                <a:spcPts val="1200"/>
              </a:spcBef>
              <a:spcAft>
                <a:spcPts val="0"/>
              </a:spcAft>
              <a:buNone/>
            </a:pPr>
            <a:r>
              <a:rPr lang="pl" sz="1800">
                <a:solidFill>
                  <a:srgbClr val="1B1B1B"/>
                </a:solidFill>
              </a:rPr>
              <a:t>Decyzję można dostarczyć płatnikowi składek bądź do ZUS po zakończeniu kwarantanny lub izolacji.</a:t>
            </a:r>
            <a:endParaRPr sz="1800">
              <a:solidFill>
                <a:srgbClr val="1B1B1B"/>
              </a:solidFill>
            </a:endParaRPr>
          </a:p>
          <a:p>
            <a:pPr marL="0" lvl="0" indent="0" algn="just" rtl="0">
              <a:lnSpc>
                <a:spcPct val="115000"/>
              </a:lnSpc>
              <a:spcBef>
                <a:spcPts val="1200"/>
              </a:spcBef>
              <a:spcAft>
                <a:spcPts val="0"/>
              </a:spcAft>
              <a:buNone/>
            </a:pPr>
            <a:r>
              <a:rPr lang="pl" sz="1800">
                <a:solidFill>
                  <a:srgbClr val="1B1B1B"/>
                </a:solidFill>
              </a:rPr>
              <a:t>Jeżeli inspektor sanitarny wyda decyzję o konieczności kwarantanny lub izolacji niepełnoletniego dziecka, jednemu z rodziców dziecka, który opiekuje się w tym czasie dzieckiem, przysługuje zasiłek opiekuńczy.</a:t>
            </a:r>
            <a:endParaRPr sz="1800">
              <a:solidFill>
                <a:srgbClr val="1B1B1B"/>
              </a:solidFill>
            </a:endParaRPr>
          </a:p>
          <a:p>
            <a:pPr marL="0" lvl="0" indent="0" algn="just" rtl="0">
              <a:lnSpc>
                <a:spcPct val="115000"/>
              </a:lnSpc>
              <a:spcBef>
                <a:spcPts val="1200"/>
              </a:spcBef>
              <a:spcAft>
                <a:spcPts val="0"/>
              </a:spcAft>
              <a:buNone/>
            </a:pPr>
            <a:endParaRPr sz="1800"/>
          </a:p>
          <a:p>
            <a:pPr marL="0" lvl="0" indent="0" algn="just" rtl="0">
              <a:lnSpc>
                <a:spcPct val="115000"/>
              </a:lnSpc>
              <a:spcBef>
                <a:spcPts val="0"/>
              </a:spcBef>
              <a:spcAft>
                <a:spcPts val="0"/>
              </a:spcAft>
              <a:buNone/>
            </a:pPr>
            <a:r>
              <a:rPr lang="pl" sz="1800"/>
              <a:t>Decyzje / oświadczenia można przekazać do ZUS za pomocą systemu PUE - Platformy Usług Elektronicznych ZUS. </a:t>
            </a:r>
            <a:endParaRPr sz="180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2"/>
          <p:cNvSpPr txBox="1"/>
          <p:nvPr/>
        </p:nvSpPr>
        <p:spPr>
          <a:xfrm>
            <a:off x="312025" y="284900"/>
            <a:ext cx="8669100" cy="4748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pl" sz="4200" b="1"/>
              <a:t>PODSUMOWANIE: </a:t>
            </a:r>
            <a:endParaRPr sz="4200" b="1"/>
          </a:p>
          <a:p>
            <a:pPr marL="0" lvl="0" indent="0" algn="l" rtl="0">
              <a:spcBef>
                <a:spcPts val="0"/>
              </a:spcBef>
              <a:spcAft>
                <a:spcPts val="0"/>
              </a:spcAft>
              <a:buNone/>
            </a:pPr>
            <a:endParaRPr sz="1600" b="1"/>
          </a:p>
          <a:p>
            <a:pPr marL="0" lvl="0" indent="0" algn="l" rtl="0">
              <a:spcBef>
                <a:spcPts val="0"/>
              </a:spcBef>
              <a:spcAft>
                <a:spcPts val="0"/>
              </a:spcAft>
              <a:buNone/>
            </a:pPr>
            <a:endParaRPr sz="1600" b="1"/>
          </a:p>
          <a:p>
            <a:pPr marL="457200" lvl="0" indent="-330200" algn="just" rtl="0">
              <a:spcBef>
                <a:spcPts val="0"/>
              </a:spcBef>
              <a:spcAft>
                <a:spcPts val="0"/>
              </a:spcAft>
              <a:buSzPts val="1600"/>
              <a:buChar char="-"/>
            </a:pPr>
            <a:r>
              <a:rPr lang="pl" sz="1600"/>
              <a:t>W razie zachorowania na koronawirusa pracownikowi przysługuje wynagrodzenie chorobowe na zasadach ogólnych (art. 92 Kodeksu Pracy) - co do zasady - </a:t>
            </a:r>
            <a:r>
              <a:rPr lang="pl" sz="1600" i="1"/>
              <a:t>za czas niezdolności pracownika do pracy wskutek choroby lub odosobnienia w związku z chorobą zakaźną - trwającej łącznie do 33 dni w ciągu roku kalendarzowego, a w przypadku pracownika, który ukończył 50 rok życia - trwającej łącznie do 14 dni w ciągu roku kalendarzowego - pracownik zachowuje prawo do 80% wynagrodzenia, chyba że obowiązujące u danego pracodawcy przepisy prawa pracy przewidują wyższe wynagrodzenie z tego tytułu;</a:t>
            </a:r>
            <a:endParaRPr sz="1600" i="1"/>
          </a:p>
          <a:p>
            <a:pPr marL="457200" lvl="0" indent="0" algn="just" rtl="0">
              <a:spcBef>
                <a:spcPts val="0"/>
              </a:spcBef>
              <a:spcAft>
                <a:spcPts val="0"/>
              </a:spcAft>
              <a:buNone/>
            </a:pPr>
            <a:endParaRPr sz="1600" i="1"/>
          </a:p>
          <a:p>
            <a:pPr marL="457200" lvl="0" indent="-330200" algn="just" rtl="0">
              <a:spcBef>
                <a:spcPts val="0"/>
              </a:spcBef>
              <a:spcAft>
                <a:spcPts val="0"/>
              </a:spcAft>
              <a:buSzPts val="1600"/>
              <a:buChar char="-"/>
            </a:pPr>
            <a:r>
              <a:rPr lang="pl" sz="1600" i="1"/>
              <a:t>Za czas niezdolności do pracy, trwającej łącznie dłużej niż 33 dni w ciągu roku kalendarzowego, a w przypadku pracownika, który ukończył 50 rok życia, trwającej łącznie dłużej niż 14 dni w ciągu roku kalendarzowego, pracownikowi przysługuje zasiłek chorobowy na zasadach określonych w odrębnych przepisach. </a:t>
            </a:r>
            <a:endParaRPr sz="1600" i="1"/>
          </a:p>
          <a:p>
            <a:pPr marL="0" lvl="0" indent="0" algn="just" rtl="0">
              <a:spcBef>
                <a:spcPts val="0"/>
              </a:spcBef>
              <a:spcAft>
                <a:spcPts val="0"/>
              </a:spcAft>
              <a:buNone/>
            </a:pPr>
            <a:endParaRPr sz="1600" i="1"/>
          </a:p>
          <a:p>
            <a:pPr marL="0" lvl="0" indent="0" algn="just" rtl="0">
              <a:spcBef>
                <a:spcPts val="0"/>
              </a:spcBef>
              <a:spcAft>
                <a:spcPts val="0"/>
              </a:spcAft>
              <a:buNone/>
            </a:pPr>
            <a:endParaRPr sz="1800" i="1"/>
          </a:p>
          <a:p>
            <a:pPr marL="0" lvl="0" indent="0" algn="just" rtl="0">
              <a:spcBef>
                <a:spcPts val="0"/>
              </a:spcBef>
              <a:spcAft>
                <a:spcPts val="0"/>
              </a:spcAft>
              <a:buNone/>
            </a:pPr>
            <a:endParaRPr sz="1800" i="1"/>
          </a:p>
          <a:p>
            <a:pPr marL="0" lvl="0" indent="0" algn="just" rtl="0">
              <a:spcBef>
                <a:spcPts val="0"/>
              </a:spcBef>
              <a:spcAft>
                <a:spcPts val="0"/>
              </a:spcAft>
              <a:buNone/>
            </a:pPr>
            <a:endParaRPr sz="1800" i="1"/>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3"/>
          <p:cNvSpPr txBox="1">
            <a:spLocks noGrp="1"/>
          </p:cNvSpPr>
          <p:nvPr>
            <p:ph type="ctrTitle"/>
          </p:nvPr>
        </p:nvSpPr>
        <p:spPr>
          <a:xfrm>
            <a:off x="665175" y="1855175"/>
            <a:ext cx="7688100" cy="166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a:t>Dziękuję za uwagę! </a:t>
            </a:r>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ctr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dirty="0">
                <a:latin typeface="Arial"/>
                <a:ea typeface="Arial"/>
                <a:cs typeface="Arial"/>
                <a:sym typeface="Arial"/>
              </a:rPr>
              <a:t>ZWOLNIENIE Z ZUS</a:t>
            </a:r>
            <a:endParaRPr dirty="0">
              <a:latin typeface="Arial"/>
              <a:ea typeface="Arial"/>
              <a:cs typeface="Arial"/>
              <a:sym typeface="Arial"/>
            </a:endParaRPr>
          </a:p>
        </p:txBody>
      </p:sp>
      <p:sp>
        <p:nvSpPr>
          <p:cNvPr id="93" name="Google Shape;93;p14"/>
          <p:cNvSpPr txBox="1">
            <a:spLocks noGrp="1"/>
          </p:cNvSpPr>
          <p:nvPr>
            <p:ph type="subTitle"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sz="3600" dirty="0">
                <a:latin typeface="Arial"/>
                <a:ea typeface="Arial"/>
                <a:cs typeface="Arial"/>
                <a:sym typeface="Arial"/>
              </a:rPr>
              <a:t>COVID - 19</a:t>
            </a:r>
            <a:endParaRPr sz="3600" dirty="0">
              <a:latin typeface="Arial"/>
              <a:ea typeface="Arial"/>
              <a:cs typeface="Arial"/>
              <a:sym typeface="Arial"/>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a:t>Kogo dotyczy zwolnienie? </a:t>
            </a:r>
            <a:endParaRPr/>
          </a:p>
        </p:txBody>
      </p:sp>
      <p:sp>
        <p:nvSpPr>
          <p:cNvPr id="99" name="Google Shape;99;p15"/>
          <p:cNvSpPr txBox="1">
            <a:spLocks noGrp="1"/>
          </p:cNvSpPr>
          <p:nvPr>
            <p:ph type="body" idx="1"/>
          </p:nvPr>
        </p:nvSpPr>
        <p:spPr>
          <a:xfrm>
            <a:off x="534600" y="1318650"/>
            <a:ext cx="8609400" cy="4071600"/>
          </a:xfrm>
          <a:prstGeom prst="rect">
            <a:avLst/>
          </a:prstGeom>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457200" lvl="0" indent="-342900" algn="l" rtl="0">
              <a:lnSpc>
                <a:spcPct val="144000"/>
              </a:lnSpc>
              <a:spcBef>
                <a:spcPts val="4700"/>
              </a:spcBef>
              <a:spcAft>
                <a:spcPts val="0"/>
              </a:spcAft>
              <a:buClr>
                <a:srgbClr val="000000"/>
              </a:buClr>
              <a:buSzPts val="1800"/>
              <a:buFont typeface="Arial"/>
              <a:buChar char="-"/>
            </a:pPr>
            <a:r>
              <a:rPr lang="pl" sz="1800">
                <a:solidFill>
                  <a:srgbClr val="000000"/>
                </a:solidFill>
                <a:latin typeface="Arial"/>
                <a:ea typeface="Arial"/>
                <a:cs typeface="Arial"/>
                <a:sym typeface="Arial"/>
              </a:rPr>
              <a:t>osób wykonujących działalność pozarolniczą przed 1 lutego 2020 r. i opłacających składki na własne ubezpieczenia;</a:t>
            </a:r>
            <a:endParaRPr sz="1800">
              <a:solidFill>
                <a:srgbClr val="000000"/>
              </a:solidFill>
              <a:latin typeface="Arial"/>
              <a:ea typeface="Arial"/>
              <a:cs typeface="Arial"/>
              <a:sym typeface="Arial"/>
            </a:endParaRPr>
          </a:p>
          <a:p>
            <a:pPr marL="457200" lvl="0" indent="-342900" algn="l" rtl="0">
              <a:lnSpc>
                <a:spcPct val="144000"/>
              </a:lnSpc>
              <a:spcBef>
                <a:spcPts val="0"/>
              </a:spcBef>
              <a:spcAft>
                <a:spcPts val="0"/>
              </a:spcAft>
              <a:buClr>
                <a:srgbClr val="000000"/>
              </a:buClr>
              <a:buSzPts val="1800"/>
              <a:buFont typeface="Arial"/>
              <a:buChar char="-"/>
            </a:pPr>
            <a:r>
              <a:rPr lang="pl" sz="1800">
                <a:solidFill>
                  <a:srgbClr val="000000"/>
                </a:solidFill>
                <a:latin typeface="Arial"/>
                <a:ea typeface="Arial"/>
                <a:cs typeface="Arial"/>
                <a:sym typeface="Arial"/>
              </a:rPr>
              <a:t>płatników składek, którzy prowadzili firmę przed 1 lutego 2020 r. i zgłosili do ubezpieczeń społecznych mniej niż 10 osób na 29 lutego 2020 r.;</a:t>
            </a:r>
            <a:endParaRPr sz="1800">
              <a:solidFill>
                <a:srgbClr val="000000"/>
              </a:solidFill>
              <a:latin typeface="Arial"/>
              <a:ea typeface="Arial"/>
              <a:cs typeface="Arial"/>
              <a:sym typeface="Arial"/>
            </a:endParaRPr>
          </a:p>
          <a:p>
            <a:pPr marL="457200" lvl="0" indent="-342900" algn="l" rtl="0">
              <a:spcBef>
                <a:spcPts val="0"/>
              </a:spcBef>
              <a:spcAft>
                <a:spcPts val="0"/>
              </a:spcAft>
              <a:buSzPts val="1800"/>
              <a:buFont typeface="Arial"/>
              <a:buChar char="-"/>
            </a:pPr>
            <a:r>
              <a:rPr lang="pl" sz="1800">
                <a:solidFill>
                  <a:srgbClr val="000000"/>
                </a:solidFill>
                <a:highlight>
                  <a:srgbClr val="FFFFFF"/>
                </a:highlight>
                <a:latin typeface="Arial"/>
                <a:ea typeface="Arial"/>
                <a:cs typeface="Arial"/>
                <a:sym typeface="Arial"/>
              </a:rPr>
              <a:t>duchownych.</a:t>
            </a:r>
            <a:endParaRPr sz="1800">
              <a:latin typeface="Arial"/>
              <a:ea typeface="Arial"/>
              <a:cs typeface="Arial"/>
              <a:sym typeface="Arial"/>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606075" y="5920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a:t>Warunki:</a:t>
            </a:r>
            <a:endParaRPr/>
          </a:p>
        </p:txBody>
      </p:sp>
      <p:sp>
        <p:nvSpPr>
          <p:cNvPr id="105" name="Google Shape;105;p16"/>
          <p:cNvSpPr txBox="1">
            <a:spLocks noGrp="1"/>
          </p:cNvSpPr>
          <p:nvPr>
            <p:ph type="body" idx="1"/>
          </p:nvPr>
        </p:nvSpPr>
        <p:spPr>
          <a:xfrm>
            <a:off x="117900" y="1288625"/>
            <a:ext cx="8908200" cy="37563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Clr>
                <a:srgbClr val="000000"/>
              </a:buClr>
              <a:buSzPts val="1700"/>
              <a:buFont typeface="Arial"/>
              <a:buChar char="-"/>
            </a:pPr>
            <a:r>
              <a:rPr lang="pl" sz="1700" dirty="0">
                <a:solidFill>
                  <a:srgbClr val="000000"/>
                </a:solidFill>
                <a:highlight>
                  <a:srgbClr val="FFFFFF"/>
                </a:highlight>
                <a:latin typeface="Arial"/>
                <a:ea typeface="Arial"/>
                <a:cs typeface="Arial"/>
                <a:sym typeface="Arial"/>
              </a:rPr>
              <a:t>Wykonywałeś działalność pozarolnicza przed 1 lutego 2020 r. i opłacałeś składki na własne ubezpieczenia lub byłeś płatnikiem składek przed tą datą i zgłosiłeś do ubezpieczeń społecznych mniej niż 10 osób na 29 lutego 2020 r. albo jesteś duchownym; </a:t>
            </a:r>
            <a:endParaRPr sz="1700" dirty="0">
              <a:solidFill>
                <a:srgbClr val="000000"/>
              </a:solidFill>
              <a:highlight>
                <a:srgbClr val="FFFFFF"/>
              </a:highlight>
              <a:latin typeface="Arial"/>
              <a:ea typeface="Arial"/>
              <a:cs typeface="Arial"/>
              <a:sym typeface="Arial"/>
            </a:endParaRPr>
          </a:p>
          <a:p>
            <a:pPr marL="457200" lvl="0" indent="-336550" algn="l" rtl="0">
              <a:lnSpc>
                <a:spcPct val="144000"/>
              </a:lnSpc>
              <a:spcBef>
                <a:spcPts val="0"/>
              </a:spcBef>
              <a:spcAft>
                <a:spcPts val="0"/>
              </a:spcAft>
              <a:buClr>
                <a:srgbClr val="000000"/>
              </a:buClr>
              <a:buSzPts val="1700"/>
              <a:buFont typeface="Arial"/>
              <a:buChar char="-"/>
            </a:pPr>
            <a:r>
              <a:rPr lang="pl" sz="1700" dirty="0">
                <a:solidFill>
                  <a:srgbClr val="000000"/>
                </a:solidFill>
                <a:latin typeface="Arial"/>
                <a:ea typeface="Arial"/>
                <a:cs typeface="Arial"/>
                <a:sym typeface="Arial"/>
              </a:rPr>
              <a:t>Gdy opłacasz składki wyłącznie na własne ubezpieczenia Twój przychód z działalności w pierwszym miesiącu, za który jest składany wniosek nie może przekroczyć kwoty 15 681 zł., tj. 300% prognozowanego przeciętnego wynagrodzenia brutto.</a:t>
            </a:r>
            <a:endParaRPr sz="1700" dirty="0">
              <a:solidFill>
                <a:srgbClr val="000000"/>
              </a:solidFill>
              <a:latin typeface="Arial"/>
              <a:ea typeface="Arial"/>
              <a:cs typeface="Arial"/>
              <a:sym typeface="Arial"/>
            </a:endParaRPr>
          </a:p>
          <a:p>
            <a:pPr marL="457200" lvl="0" indent="-336550" algn="l" rtl="0">
              <a:lnSpc>
                <a:spcPct val="144000"/>
              </a:lnSpc>
              <a:spcBef>
                <a:spcPts val="0"/>
              </a:spcBef>
              <a:spcAft>
                <a:spcPts val="0"/>
              </a:spcAft>
              <a:buClr>
                <a:srgbClr val="000000"/>
              </a:buClr>
              <a:buSzPts val="1700"/>
              <a:buFont typeface="Arial"/>
              <a:buChar char="-"/>
            </a:pPr>
            <a:r>
              <a:rPr lang="pl" sz="1700" dirty="0">
                <a:solidFill>
                  <a:srgbClr val="000000"/>
                </a:solidFill>
                <a:latin typeface="Arial"/>
                <a:ea typeface="Arial"/>
                <a:cs typeface="Arial"/>
                <a:sym typeface="Arial"/>
              </a:rPr>
              <a:t>Musisz złożyć wniosek do ZUS do 30 czerwca 2020 r.</a:t>
            </a:r>
            <a:endParaRPr sz="1700" dirty="0">
              <a:solidFill>
                <a:srgbClr val="000000"/>
              </a:solidFill>
              <a:latin typeface="Arial"/>
              <a:ea typeface="Arial"/>
              <a:cs typeface="Arial"/>
              <a:sym typeface="Arial"/>
            </a:endParaRPr>
          </a:p>
          <a:p>
            <a:pPr marL="457200" lvl="0" indent="-336550" algn="l" rtl="0">
              <a:lnSpc>
                <a:spcPct val="144000"/>
              </a:lnSpc>
              <a:spcBef>
                <a:spcPts val="0"/>
              </a:spcBef>
              <a:spcAft>
                <a:spcPts val="0"/>
              </a:spcAft>
              <a:buClr>
                <a:srgbClr val="000000"/>
              </a:buClr>
              <a:buSzPts val="1700"/>
              <a:buFont typeface="Arial"/>
              <a:buChar char="-"/>
            </a:pPr>
            <a:r>
              <a:rPr lang="pl" sz="1700" dirty="0">
                <a:solidFill>
                  <a:srgbClr val="000000"/>
                </a:solidFill>
                <a:latin typeface="Arial"/>
                <a:ea typeface="Arial"/>
                <a:cs typeface="Arial"/>
                <a:sym typeface="Arial"/>
              </a:rPr>
              <a:t>Musisz złożyć dokumenty rozliczeniowe za okres marzec-maj 2020 r. do 30 czerwca 2020 r. chyba, że zgodnie z przepisami jesteś zwolniony z ich składania.</a:t>
            </a:r>
            <a:endParaRPr sz="1700" dirty="0">
              <a:solidFill>
                <a:srgbClr val="000000"/>
              </a:solidFill>
              <a:latin typeface="Arial"/>
              <a:ea typeface="Arial"/>
              <a:cs typeface="Arial"/>
              <a:sym typeface="Arial"/>
            </a:endParaRPr>
          </a:p>
          <a:p>
            <a:pPr marL="0" lvl="0" indent="0" algn="l" rtl="0">
              <a:spcBef>
                <a:spcPts val="0"/>
              </a:spcBef>
              <a:spcAft>
                <a:spcPts val="0"/>
              </a:spcAft>
              <a:buNone/>
            </a:pPr>
            <a:endParaRPr sz="1700" dirty="0">
              <a:solidFill>
                <a:srgbClr val="000000"/>
              </a:solidFill>
              <a:latin typeface="Arial"/>
              <a:ea typeface="Arial"/>
              <a:cs typeface="Arial"/>
              <a:sym typeface="Arial"/>
            </a:endParaRPr>
          </a:p>
          <a:p>
            <a:pPr marL="457200" lvl="0" indent="0" algn="l" rtl="0">
              <a:spcBef>
                <a:spcPts val="0"/>
              </a:spcBef>
              <a:spcAft>
                <a:spcPts val="1600"/>
              </a:spcAft>
              <a:buNone/>
            </a:pPr>
            <a:endParaRPr sz="1200" dirty="0">
              <a:solidFill>
                <a:srgbClr val="000000"/>
              </a:solidFill>
              <a:highlight>
                <a:srgbClr val="FFFFFF"/>
              </a:highlight>
              <a:latin typeface="Arial"/>
              <a:ea typeface="Arial"/>
              <a:cs typeface="Arial"/>
              <a:sym typeface="Arial"/>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4EBF83-E0B1-CF4B-8EC4-10B1F013559C}"/>
              </a:ext>
            </a:extLst>
          </p:cNvPr>
          <p:cNvSpPr>
            <a:spLocks noGrp="1"/>
          </p:cNvSpPr>
          <p:nvPr>
            <p:ph type="title"/>
          </p:nvPr>
        </p:nvSpPr>
        <p:spPr/>
        <p:txBody>
          <a:bodyPr/>
          <a:lstStyle/>
          <a:p>
            <a:r>
              <a:rPr lang="pl-PL" dirty="0"/>
              <a:t>Zmiany wprowadzone tzw. Tarczą 2.0 </a:t>
            </a:r>
          </a:p>
        </p:txBody>
      </p:sp>
      <p:sp>
        <p:nvSpPr>
          <p:cNvPr id="3" name="Symbol zastępczy tekstu 2">
            <a:extLst>
              <a:ext uri="{FF2B5EF4-FFF2-40B4-BE49-F238E27FC236}">
                <a16:creationId xmlns:a16="http://schemas.microsoft.com/office/drawing/2014/main" id="{0F235032-00F1-B544-941A-E0DD3C17D91F}"/>
              </a:ext>
            </a:extLst>
          </p:cNvPr>
          <p:cNvSpPr>
            <a:spLocks noGrp="1"/>
          </p:cNvSpPr>
          <p:nvPr>
            <p:ph type="body" idx="1"/>
          </p:nvPr>
        </p:nvSpPr>
        <p:spPr/>
        <p:txBody>
          <a:bodyPr/>
          <a:lstStyle/>
          <a:p>
            <a:pPr algn="just">
              <a:buFont typeface="Wingdings" pitchFamily="2" charset="2"/>
              <a:buChar char="Ø"/>
            </a:pPr>
            <a:r>
              <a:rPr lang="pl-PL" sz="2000" dirty="0">
                <a:solidFill>
                  <a:schemeClr val="bg2"/>
                </a:solidFill>
                <a:latin typeface="Arial" panose="020B0604020202020204" pitchFamily="34" charset="0"/>
                <a:cs typeface="Arial" panose="020B0604020202020204" pitchFamily="34" charset="0"/>
              </a:rPr>
              <a:t>Nowe brzmienie Ustawy o COVID-19 umożliwia zatrudniającym od 10 do 49 osób - skorzystanie ze zwolnienia z tytułu płatności składek na ubezpieczenia społeczne </a:t>
            </a:r>
            <a:br>
              <a:rPr lang="pl-PL" sz="2000" dirty="0">
                <a:solidFill>
                  <a:schemeClr val="bg2"/>
                </a:solidFill>
                <a:latin typeface="Arial" panose="020B0604020202020204" pitchFamily="34" charset="0"/>
                <a:cs typeface="Arial" panose="020B0604020202020204" pitchFamily="34" charset="0"/>
              </a:rPr>
            </a:br>
            <a:r>
              <a:rPr lang="pl-PL" sz="2000" dirty="0">
                <a:solidFill>
                  <a:schemeClr val="bg2"/>
                </a:solidFill>
                <a:latin typeface="Arial" panose="020B0604020202020204" pitchFamily="34" charset="0"/>
                <a:cs typeface="Arial" panose="020B0604020202020204" pitchFamily="34" charset="0"/>
              </a:rPr>
              <a:t>i zdrowotne. </a:t>
            </a:r>
            <a:r>
              <a:rPr lang="pl-PL" sz="2000" b="1" dirty="0">
                <a:solidFill>
                  <a:schemeClr val="bg2"/>
                </a:solidFill>
                <a:latin typeface="Arial" panose="020B0604020202020204" pitchFamily="34" charset="0"/>
                <a:cs typeface="Arial" panose="020B0604020202020204" pitchFamily="34" charset="0"/>
              </a:rPr>
              <a:t>Obecne brzmienie ustawy obejmuje więc ochroną tzw. </a:t>
            </a:r>
            <a:r>
              <a:rPr lang="pl-PL" sz="2000" b="1" i="1" dirty="0">
                <a:solidFill>
                  <a:schemeClr val="bg2"/>
                </a:solidFill>
                <a:latin typeface="Arial" panose="020B0604020202020204" pitchFamily="34" charset="0"/>
                <a:cs typeface="Arial" panose="020B0604020202020204" pitchFamily="34" charset="0"/>
              </a:rPr>
              <a:t>małych przedsiębiorców. </a:t>
            </a:r>
          </a:p>
        </p:txBody>
      </p:sp>
    </p:spTree>
    <p:extLst>
      <p:ext uri="{BB962C8B-B14F-4D97-AF65-F5344CB8AC3E}">
        <p14:creationId xmlns:p14="http://schemas.microsoft.com/office/powerpoint/2010/main" val="38811538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2">
            <a:extLst>
              <a:ext uri="{FF2B5EF4-FFF2-40B4-BE49-F238E27FC236}">
                <a16:creationId xmlns:a16="http://schemas.microsoft.com/office/drawing/2014/main" id="{AA4BBD86-8CD2-2047-82FF-405BB2C830D8}"/>
              </a:ext>
            </a:extLst>
          </p:cNvPr>
          <p:cNvSpPr txBox="1">
            <a:spLocks/>
          </p:cNvSpPr>
          <p:nvPr/>
        </p:nvSpPr>
        <p:spPr>
          <a:xfrm>
            <a:off x="727650" y="310650"/>
            <a:ext cx="7688700" cy="2261100"/>
          </a:xfrm>
          <a:prstGeom prst="rect">
            <a:avLst/>
          </a:prstGeom>
        </p:spPr>
        <p:txBody>
          <a:bodyPr spcFirstLastPara="1" vert="horz" wrap="square" lIns="91425" tIns="91425" rIns="91425" bIns="91425" rtlCol="0" anchor="t" anchorCtr="0">
            <a:noAutofit/>
          </a:bodyPr>
          <a:lstStyle>
            <a:lvl1pPr marL="457200" lvl="0" indent="-311150" algn="l" defTabSz="685800" rtl="0" eaLnBrk="1" latinLnBrk="0" hangingPunct="1">
              <a:lnSpc>
                <a:spcPct val="90000"/>
              </a:lnSpc>
              <a:spcBef>
                <a:spcPts val="0"/>
              </a:spcBef>
              <a:spcAft>
                <a:spcPts val="0"/>
              </a:spcAft>
              <a:buSzPts val="1300"/>
              <a:buFont typeface="Arial" panose="020B0604020202020204" pitchFamily="34" charset="0"/>
              <a:buChar char="●"/>
              <a:defRPr sz="2100" kern="1200">
                <a:solidFill>
                  <a:schemeClr val="tx1"/>
                </a:solidFill>
                <a:latin typeface="+mn-lt"/>
                <a:ea typeface="+mn-ea"/>
                <a:cs typeface="+mn-cs"/>
              </a:defRPr>
            </a:lvl1pPr>
            <a:lvl2pPr marL="914400" lvl="1" indent="-298450" algn="l" defTabSz="685800" rtl="0" eaLnBrk="1" latinLnBrk="0" hangingPunct="1">
              <a:lnSpc>
                <a:spcPct val="90000"/>
              </a:lnSpc>
              <a:spcBef>
                <a:spcPts val="1600"/>
              </a:spcBef>
              <a:spcAft>
                <a:spcPts val="0"/>
              </a:spcAft>
              <a:buSzPts val="1100"/>
              <a:buFont typeface="Arial" panose="020B0604020202020204" pitchFamily="34" charset="0"/>
              <a:buChar char="○"/>
              <a:defRPr sz="1800" kern="1200">
                <a:solidFill>
                  <a:schemeClr val="tx1"/>
                </a:solidFill>
                <a:latin typeface="+mn-lt"/>
                <a:ea typeface="+mn-ea"/>
                <a:cs typeface="+mn-cs"/>
              </a:defRPr>
            </a:lvl2pPr>
            <a:lvl3pPr marL="1371600" lvl="2" indent="-298450" algn="l" defTabSz="685800" rtl="0" eaLnBrk="1" latinLnBrk="0" hangingPunct="1">
              <a:lnSpc>
                <a:spcPct val="90000"/>
              </a:lnSpc>
              <a:spcBef>
                <a:spcPts val="1600"/>
              </a:spcBef>
              <a:spcAft>
                <a:spcPts val="0"/>
              </a:spcAft>
              <a:buSzPts val="1100"/>
              <a:buFont typeface="Arial" panose="020B0604020202020204" pitchFamily="34" charset="0"/>
              <a:buChar char="■"/>
              <a:defRPr sz="1500" kern="1200">
                <a:solidFill>
                  <a:schemeClr val="tx1"/>
                </a:solidFill>
                <a:latin typeface="+mn-lt"/>
                <a:ea typeface="+mn-ea"/>
                <a:cs typeface="+mn-cs"/>
              </a:defRPr>
            </a:lvl3pPr>
            <a:lvl4pPr marL="1828800" lvl="3" indent="-298450" algn="l" defTabSz="685800" rtl="0" eaLnBrk="1" latinLnBrk="0" hangingPunct="1">
              <a:lnSpc>
                <a:spcPct val="90000"/>
              </a:lnSpc>
              <a:spcBef>
                <a:spcPts val="1600"/>
              </a:spcBef>
              <a:spcAft>
                <a:spcPts val="0"/>
              </a:spcAft>
              <a:buSzPts val="1100"/>
              <a:buFont typeface="Arial" panose="020B0604020202020204" pitchFamily="34" charset="0"/>
              <a:buChar char="●"/>
              <a:defRPr sz="1350" kern="1200">
                <a:solidFill>
                  <a:schemeClr val="tx1"/>
                </a:solidFill>
                <a:latin typeface="+mn-lt"/>
                <a:ea typeface="+mn-ea"/>
                <a:cs typeface="+mn-cs"/>
              </a:defRPr>
            </a:lvl4pPr>
            <a:lvl5pPr marL="2286000" lvl="4" indent="-298450" algn="l" defTabSz="685800" rtl="0" eaLnBrk="1" latinLnBrk="0" hangingPunct="1">
              <a:lnSpc>
                <a:spcPct val="90000"/>
              </a:lnSpc>
              <a:spcBef>
                <a:spcPts val="1600"/>
              </a:spcBef>
              <a:spcAft>
                <a:spcPts val="0"/>
              </a:spcAft>
              <a:buSzPts val="1100"/>
              <a:buFont typeface="Arial" panose="020B0604020202020204" pitchFamily="34" charset="0"/>
              <a:buChar char="○"/>
              <a:defRPr sz="1350" kern="1200">
                <a:solidFill>
                  <a:schemeClr val="tx1"/>
                </a:solidFill>
                <a:latin typeface="+mn-lt"/>
                <a:ea typeface="+mn-ea"/>
                <a:cs typeface="+mn-cs"/>
              </a:defRPr>
            </a:lvl5pPr>
            <a:lvl6pPr marL="2743200" lvl="5" indent="-298450" algn="l" defTabSz="685800" rtl="0" eaLnBrk="1" latinLnBrk="0" hangingPunct="1">
              <a:lnSpc>
                <a:spcPct val="90000"/>
              </a:lnSpc>
              <a:spcBef>
                <a:spcPts val="1600"/>
              </a:spcBef>
              <a:spcAft>
                <a:spcPts val="0"/>
              </a:spcAft>
              <a:buSzPts val="1100"/>
              <a:buFont typeface="Arial" panose="020B0604020202020204" pitchFamily="34" charset="0"/>
              <a:buChar char="■"/>
              <a:defRPr sz="1350" kern="1200">
                <a:solidFill>
                  <a:schemeClr val="tx1"/>
                </a:solidFill>
                <a:latin typeface="+mn-lt"/>
                <a:ea typeface="+mn-ea"/>
                <a:cs typeface="+mn-cs"/>
              </a:defRPr>
            </a:lvl6pPr>
            <a:lvl7pPr marL="3200400" lvl="6" indent="-298450" algn="l" defTabSz="685800" rtl="0" eaLnBrk="1" latinLnBrk="0" hangingPunct="1">
              <a:lnSpc>
                <a:spcPct val="90000"/>
              </a:lnSpc>
              <a:spcBef>
                <a:spcPts val="1600"/>
              </a:spcBef>
              <a:spcAft>
                <a:spcPts val="0"/>
              </a:spcAft>
              <a:buSzPts val="1100"/>
              <a:buFont typeface="Arial" panose="020B0604020202020204" pitchFamily="34" charset="0"/>
              <a:buChar char="●"/>
              <a:defRPr sz="1350" kern="1200">
                <a:solidFill>
                  <a:schemeClr val="tx1"/>
                </a:solidFill>
                <a:latin typeface="+mn-lt"/>
                <a:ea typeface="+mn-ea"/>
                <a:cs typeface="+mn-cs"/>
              </a:defRPr>
            </a:lvl7pPr>
            <a:lvl8pPr marL="3657600" lvl="7" indent="-298450" algn="l" defTabSz="685800" rtl="0" eaLnBrk="1" latinLnBrk="0" hangingPunct="1">
              <a:lnSpc>
                <a:spcPct val="90000"/>
              </a:lnSpc>
              <a:spcBef>
                <a:spcPts val="1600"/>
              </a:spcBef>
              <a:spcAft>
                <a:spcPts val="0"/>
              </a:spcAft>
              <a:buSzPts val="1100"/>
              <a:buFont typeface="Arial" panose="020B0604020202020204" pitchFamily="34" charset="0"/>
              <a:buChar char="○"/>
              <a:defRPr sz="1350" kern="1200">
                <a:solidFill>
                  <a:schemeClr val="tx1"/>
                </a:solidFill>
                <a:latin typeface="+mn-lt"/>
                <a:ea typeface="+mn-ea"/>
                <a:cs typeface="+mn-cs"/>
              </a:defRPr>
            </a:lvl8pPr>
            <a:lvl9pPr marL="4114800" lvl="8" indent="-298450" algn="l" defTabSz="685800" rtl="0" eaLnBrk="1" latinLnBrk="0" hangingPunct="1">
              <a:lnSpc>
                <a:spcPct val="90000"/>
              </a:lnSpc>
              <a:spcBef>
                <a:spcPts val="1600"/>
              </a:spcBef>
              <a:spcAft>
                <a:spcPts val="1600"/>
              </a:spcAft>
              <a:buSzPts val="1100"/>
              <a:buFont typeface="Arial" panose="020B0604020202020204" pitchFamily="34" charset="0"/>
              <a:buChar char="■"/>
              <a:defRPr sz="1350" kern="1200">
                <a:solidFill>
                  <a:schemeClr val="tx1"/>
                </a:solidFill>
                <a:latin typeface="+mn-lt"/>
                <a:ea typeface="+mn-ea"/>
                <a:cs typeface="+mn-cs"/>
              </a:defRPr>
            </a:lvl9pPr>
          </a:lstStyle>
          <a:p>
            <a:pPr>
              <a:buClrTx/>
            </a:pPr>
            <a:endParaRPr lang="pl-PL" dirty="0"/>
          </a:p>
        </p:txBody>
      </p:sp>
      <p:sp>
        <p:nvSpPr>
          <p:cNvPr id="6" name="Tytuł 1">
            <a:extLst>
              <a:ext uri="{FF2B5EF4-FFF2-40B4-BE49-F238E27FC236}">
                <a16:creationId xmlns:a16="http://schemas.microsoft.com/office/drawing/2014/main" id="{EB2E0DC2-F83C-EB48-9801-2E8D40A185F1}"/>
              </a:ext>
            </a:extLst>
          </p:cNvPr>
          <p:cNvSpPr>
            <a:spLocks noGrp="1"/>
          </p:cNvSpPr>
          <p:nvPr>
            <p:ph type="body" idx="1"/>
          </p:nvPr>
        </p:nvSpPr>
        <p:spPr>
          <a:xfrm>
            <a:off x="293516" y="1441200"/>
            <a:ext cx="8197262" cy="4555841"/>
          </a:xfrm>
        </p:spPr>
        <p:txBody>
          <a:bodyPr/>
          <a:lstStyle/>
          <a:p>
            <a:pPr marL="146050" indent="0" algn="just">
              <a:buNone/>
            </a:pPr>
            <a:r>
              <a:rPr lang="pl-PL" sz="2800" dirty="0">
                <a:solidFill>
                  <a:schemeClr val="bg2"/>
                </a:solidFill>
                <a:latin typeface="Arial" panose="020B0604020202020204" pitchFamily="34" charset="0"/>
                <a:cs typeface="Arial" panose="020B0604020202020204" pitchFamily="34" charset="0"/>
              </a:rPr>
              <a:t>Różnica pomiędzy zwolnieniem skierowanym do </a:t>
            </a:r>
            <a:r>
              <a:rPr lang="pl-PL" sz="2800" dirty="0" err="1">
                <a:solidFill>
                  <a:schemeClr val="bg2"/>
                </a:solidFill>
                <a:latin typeface="Arial" panose="020B0604020202020204" pitchFamily="34" charset="0"/>
                <a:cs typeface="Arial" panose="020B0604020202020204" pitchFamily="34" charset="0"/>
              </a:rPr>
              <a:t>mikroprzedsiębiorców</a:t>
            </a:r>
            <a:r>
              <a:rPr lang="pl-PL" sz="2800" dirty="0">
                <a:solidFill>
                  <a:schemeClr val="bg2"/>
                </a:solidFill>
                <a:latin typeface="Arial" panose="020B0604020202020204" pitchFamily="34" charset="0"/>
                <a:cs typeface="Arial" panose="020B0604020202020204" pitchFamily="34" charset="0"/>
              </a:rPr>
              <a:t> i małych przedsiębiorców dotyczy jego wysokości. </a:t>
            </a:r>
            <a:r>
              <a:rPr lang="pl-PL" sz="2800" b="1" dirty="0" err="1">
                <a:solidFill>
                  <a:schemeClr val="bg2"/>
                </a:solidFill>
                <a:latin typeface="Arial" panose="020B0604020202020204" pitchFamily="34" charset="0"/>
                <a:cs typeface="Arial" panose="020B0604020202020204" pitchFamily="34" charset="0"/>
              </a:rPr>
              <a:t>Mikroprzedsiębiorcy</a:t>
            </a:r>
            <a:r>
              <a:rPr lang="pl-PL" sz="2800" b="1" dirty="0">
                <a:solidFill>
                  <a:schemeClr val="bg2"/>
                </a:solidFill>
                <a:latin typeface="Arial" panose="020B0604020202020204" pitchFamily="34" charset="0"/>
                <a:cs typeface="Arial" panose="020B0604020202020204" pitchFamily="34" charset="0"/>
              </a:rPr>
              <a:t> są zwolnieni w całości z należności z tytuł składek za 3 miesiące, mali przedsiębiorcy - tylko w 50%.</a:t>
            </a:r>
          </a:p>
          <a:p>
            <a:pPr marL="146050" indent="0" algn="just">
              <a:buNone/>
            </a:pPr>
            <a:endParaRPr lang="pl-PL"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22548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2">
            <a:extLst>
              <a:ext uri="{FF2B5EF4-FFF2-40B4-BE49-F238E27FC236}">
                <a16:creationId xmlns:a16="http://schemas.microsoft.com/office/drawing/2014/main" id="{04022BDE-17F6-1642-846F-EBA6CF2D3FC5}"/>
              </a:ext>
            </a:extLst>
          </p:cNvPr>
          <p:cNvSpPr txBox="1">
            <a:spLocks/>
          </p:cNvSpPr>
          <p:nvPr/>
        </p:nvSpPr>
        <p:spPr>
          <a:xfrm>
            <a:off x="322194" y="1345506"/>
            <a:ext cx="8499612" cy="349230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Lato"/>
              <a:buChar char="●"/>
              <a:defRPr sz="1300" b="0" i="0" u="none" strike="noStrike" cap="none">
                <a:solidFill>
                  <a:schemeClr val="accent1"/>
                </a:solidFill>
                <a:latin typeface="Lato"/>
                <a:ea typeface="Lato"/>
                <a:cs typeface="Lato"/>
                <a:sym typeface="Lato"/>
              </a:defRPr>
            </a:lvl1pPr>
            <a:lvl2pPr marL="914400" marR="0" lvl="1" indent="-298450" algn="l" rtl="0">
              <a:lnSpc>
                <a:spcPct val="115000"/>
              </a:lnSpc>
              <a:spcBef>
                <a:spcPts val="1600"/>
              </a:spcBef>
              <a:spcAft>
                <a:spcPts val="0"/>
              </a:spcAft>
              <a:buClr>
                <a:schemeClr val="accent1"/>
              </a:buClr>
              <a:buSzPts val="1100"/>
              <a:buFont typeface="Lato"/>
              <a:buChar char="○"/>
              <a:defRPr sz="1100" b="0" i="0" u="none" strike="noStrike" cap="none">
                <a:solidFill>
                  <a:schemeClr val="accent1"/>
                </a:solidFill>
                <a:latin typeface="Lato"/>
                <a:ea typeface="Lato"/>
                <a:cs typeface="Lato"/>
                <a:sym typeface="Lato"/>
              </a:defRPr>
            </a:lvl2pPr>
            <a:lvl3pPr marL="1371600" marR="0" lvl="2" indent="-298450" algn="l" rtl="0">
              <a:lnSpc>
                <a:spcPct val="115000"/>
              </a:lnSpc>
              <a:spcBef>
                <a:spcPts val="1600"/>
              </a:spcBef>
              <a:spcAft>
                <a:spcPts val="0"/>
              </a:spcAft>
              <a:buClr>
                <a:schemeClr val="accent1"/>
              </a:buClr>
              <a:buSzPts val="1100"/>
              <a:buFont typeface="Lato"/>
              <a:buChar char="■"/>
              <a:defRPr sz="1100" b="0" i="0" u="none" strike="noStrike" cap="none">
                <a:solidFill>
                  <a:schemeClr val="accent1"/>
                </a:solidFill>
                <a:latin typeface="Lato"/>
                <a:ea typeface="Lato"/>
                <a:cs typeface="Lato"/>
                <a:sym typeface="Lato"/>
              </a:defRPr>
            </a:lvl3pPr>
            <a:lvl4pPr marL="1828800" marR="0" lvl="3" indent="-298450" algn="l" rtl="0">
              <a:lnSpc>
                <a:spcPct val="115000"/>
              </a:lnSpc>
              <a:spcBef>
                <a:spcPts val="1600"/>
              </a:spcBef>
              <a:spcAft>
                <a:spcPts val="0"/>
              </a:spcAft>
              <a:buClr>
                <a:schemeClr val="accent1"/>
              </a:buClr>
              <a:buSzPts val="1100"/>
              <a:buFont typeface="Lato"/>
              <a:buChar char="●"/>
              <a:defRPr sz="1100" b="0" i="0" u="none" strike="noStrike" cap="none">
                <a:solidFill>
                  <a:schemeClr val="accent1"/>
                </a:solidFill>
                <a:latin typeface="Lato"/>
                <a:ea typeface="Lato"/>
                <a:cs typeface="Lato"/>
                <a:sym typeface="Lato"/>
              </a:defRPr>
            </a:lvl4pPr>
            <a:lvl5pPr marL="2286000" marR="0" lvl="4" indent="-298450" algn="l" rtl="0">
              <a:lnSpc>
                <a:spcPct val="115000"/>
              </a:lnSpc>
              <a:spcBef>
                <a:spcPts val="1600"/>
              </a:spcBef>
              <a:spcAft>
                <a:spcPts val="0"/>
              </a:spcAft>
              <a:buClr>
                <a:schemeClr val="accent1"/>
              </a:buClr>
              <a:buSzPts val="1100"/>
              <a:buFont typeface="Lato"/>
              <a:buChar char="○"/>
              <a:defRPr sz="1100" b="0" i="0" u="none" strike="noStrike" cap="none">
                <a:solidFill>
                  <a:schemeClr val="accent1"/>
                </a:solidFill>
                <a:latin typeface="Lato"/>
                <a:ea typeface="Lato"/>
                <a:cs typeface="Lato"/>
                <a:sym typeface="Lato"/>
              </a:defRPr>
            </a:lvl5pPr>
            <a:lvl6pPr marL="2743200" marR="0" lvl="5" indent="-298450" algn="l" rtl="0">
              <a:lnSpc>
                <a:spcPct val="115000"/>
              </a:lnSpc>
              <a:spcBef>
                <a:spcPts val="1600"/>
              </a:spcBef>
              <a:spcAft>
                <a:spcPts val="0"/>
              </a:spcAft>
              <a:buClr>
                <a:schemeClr val="accent1"/>
              </a:buClr>
              <a:buSzPts val="1100"/>
              <a:buFont typeface="Lato"/>
              <a:buChar char="■"/>
              <a:defRPr sz="1100" b="0" i="0" u="none" strike="noStrike" cap="none">
                <a:solidFill>
                  <a:schemeClr val="accent1"/>
                </a:solidFill>
                <a:latin typeface="Lato"/>
                <a:ea typeface="Lato"/>
                <a:cs typeface="Lato"/>
                <a:sym typeface="Lato"/>
              </a:defRPr>
            </a:lvl6pPr>
            <a:lvl7pPr marL="3200400" marR="0" lvl="6" indent="-298450" algn="l" rtl="0">
              <a:lnSpc>
                <a:spcPct val="115000"/>
              </a:lnSpc>
              <a:spcBef>
                <a:spcPts val="1600"/>
              </a:spcBef>
              <a:spcAft>
                <a:spcPts val="0"/>
              </a:spcAft>
              <a:buClr>
                <a:schemeClr val="accent1"/>
              </a:buClr>
              <a:buSzPts val="1100"/>
              <a:buFont typeface="Lato"/>
              <a:buChar char="●"/>
              <a:defRPr sz="1100" b="0" i="0" u="none" strike="noStrike" cap="none">
                <a:solidFill>
                  <a:schemeClr val="accent1"/>
                </a:solidFill>
                <a:latin typeface="Lato"/>
                <a:ea typeface="Lato"/>
                <a:cs typeface="Lato"/>
                <a:sym typeface="Lato"/>
              </a:defRPr>
            </a:lvl7pPr>
            <a:lvl8pPr marL="3657600" marR="0" lvl="7" indent="-298450" algn="l" rtl="0">
              <a:lnSpc>
                <a:spcPct val="115000"/>
              </a:lnSpc>
              <a:spcBef>
                <a:spcPts val="1600"/>
              </a:spcBef>
              <a:spcAft>
                <a:spcPts val="0"/>
              </a:spcAft>
              <a:buClr>
                <a:schemeClr val="accent1"/>
              </a:buClr>
              <a:buSzPts val="1100"/>
              <a:buFont typeface="Lato"/>
              <a:buChar char="○"/>
              <a:defRPr sz="1100" b="0" i="0" u="none" strike="noStrike" cap="none">
                <a:solidFill>
                  <a:schemeClr val="accent1"/>
                </a:solidFill>
                <a:latin typeface="Lato"/>
                <a:ea typeface="Lato"/>
                <a:cs typeface="Lato"/>
                <a:sym typeface="Lato"/>
              </a:defRPr>
            </a:lvl8pPr>
            <a:lvl9pPr marL="4114800" marR="0" lvl="8" indent="-298450" algn="l" rtl="0">
              <a:lnSpc>
                <a:spcPct val="115000"/>
              </a:lnSpc>
              <a:spcBef>
                <a:spcPts val="1600"/>
              </a:spcBef>
              <a:spcAft>
                <a:spcPts val="1600"/>
              </a:spcAft>
              <a:buClr>
                <a:schemeClr val="accent1"/>
              </a:buClr>
              <a:buSzPts val="1100"/>
              <a:buFont typeface="Lato"/>
              <a:buChar char="■"/>
              <a:defRPr sz="1100" b="0" i="0" u="none" strike="noStrike" cap="none">
                <a:solidFill>
                  <a:schemeClr val="accent1"/>
                </a:solidFill>
                <a:latin typeface="Lato"/>
                <a:ea typeface="Lato"/>
                <a:cs typeface="Lato"/>
                <a:sym typeface="Lato"/>
              </a:defRPr>
            </a:lvl9pPr>
          </a:lstStyle>
          <a:p>
            <a:pPr marL="146050" indent="0" algn="just">
              <a:buFont typeface="Lato"/>
              <a:buNone/>
            </a:pPr>
            <a:r>
              <a:rPr lang="pl-PL" sz="2100" dirty="0">
                <a:solidFill>
                  <a:schemeClr val="bg2"/>
                </a:solidFill>
                <a:latin typeface="Arial" panose="020B0604020202020204" pitchFamily="34" charset="0"/>
                <a:cs typeface="Arial" panose="020B0604020202020204" pitchFamily="34" charset="0"/>
              </a:rPr>
              <a:t>Ponadto tzw. </a:t>
            </a:r>
            <a:r>
              <a:rPr lang="pl-PL" sz="2100" b="1" dirty="0">
                <a:solidFill>
                  <a:schemeClr val="bg2"/>
                </a:solidFill>
                <a:latin typeface="Arial" panose="020B0604020202020204" pitchFamily="34" charset="0"/>
                <a:cs typeface="Arial" panose="020B0604020202020204" pitchFamily="34" charset="0"/>
              </a:rPr>
              <a:t>Tarcza 2.0</a:t>
            </a:r>
            <a:r>
              <a:rPr lang="pl-PL" sz="2100" dirty="0">
                <a:solidFill>
                  <a:schemeClr val="bg2"/>
                </a:solidFill>
                <a:latin typeface="Arial" panose="020B0604020202020204" pitchFamily="34" charset="0"/>
                <a:cs typeface="Arial" panose="020B0604020202020204" pitchFamily="34" charset="0"/>
              </a:rPr>
              <a:t>:</a:t>
            </a:r>
          </a:p>
          <a:p>
            <a:pPr algn="just">
              <a:buFontTx/>
              <a:buChar char="-"/>
            </a:pPr>
            <a:r>
              <a:rPr lang="pl-PL" sz="2100" dirty="0">
                <a:solidFill>
                  <a:schemeClr val="bg2"/>
                </a:solidFill>
                <a:latin typeface="Arial" panose="020B0604020202020204" pitchFamily="34" charset="0"/>
                <a:cs typeface="Arial" panose="020B0604020202020204" pitchFamily="34" charset="0"/>
              </a:rPr>
              <a:t>doprecyzowała również, że przy obliczaniu ilości ubezpieczonych na potrzeby zwolnienia, płatnicy </a:t>
            </a:r>
            <a:r>
              <a:rPr lang="pl-PL" sz="2100" u="sng" dirty="0">
                <a:solidFill>
                  <a:schemeClr val="bg2"/>
                </a:solidFill>
                <a:latin typeface="Arial" panose="020B0604020202020204" pitchFamily="34" charset="0"/>
                <a:cs typeface="Arial" panose="020B0604020202020204" pitchFamily="34" charset="0"/>
              </a:rPr>
              <a:t>nie powinni uwzględniać ubezpieczonych będących pracownikami młodocianymi</a:t>
            </a:r>
            <a:r>
              <a:rPr lang="pl-PL" sz="2100" dirty="0">
                <a:solidFill>
                  <a:schemeClr val="bg2"/>
                </a:solidFill>
                <a:latin typeface="Arial" panose="020B0604020202020204" pitchFamily="34" charset="0"/>
                <a:cs typeface="Arial" panose="020B0604020202020204" pitchFamily="34" charset="0"/>
              </a:rPr>
              <a:t>;</a:t>
            </a:r>
          </a:p>
          <a:p>
            <a:pPr algn="just">
              <a:buFontTx/>
              <a:buChar char="-"/>
            </a:pPr>
            <a:r>
              <a:rPr lang="pl-PL" sz="2100" dirty="0">
                <a:solidFill>
                  <a:schemeClr val="bg2"/>
                </a:solidFill>
                <a:latin typeface="Arial" panose="020B0604020202020204" pitchFamily="34" charset="0"/>
                <a:cs typeface="Arial" panose="020B0604020202020204" pitchFamily="34" charset="0"/>
              </a:rPr>
              <a:t>na mocy dodanego ustawą nowelizującą art. 108a Ustawy przedsiębiorcy, którzy za miesiąc marzec opłacili składki do ZUS – a kwalifikują się do zwolnienia – będą mogli z niego skorzystać. Składki przez nich zapłacone będą podlegały </a:t>
            </a:r>
            <a:r>
              <a:rPr lang="pl-PL" sz="2100" u="sng" dirty="0">
                <a:solidFill>
                  <a:schemeClr val="bg2"/>
                </a:solidFill>
                <a:latin typeface="Arial" panose="020B0604020202020204" pitchFamily="34" charset="0"/>
                <a:cs typeface="Arial" panose="020B0604020202020204" pitchFamily="34" charset="0"/>
              </a:rPr>
              <a:t>zwrotowi</a:t>
            </a:r>
            <a:r>
              <a:rPr lang="pl-PL" sz="2100" dirty="0">
                <a:solidFill>
                  <a:schemeClr val="bg2"/>
                </a:solidFill>
                <a:latin typeface="Arial" panose="020B0604020202020204" pitchFamily="34" charset="0"/>
                <a:cs typeface="Arial" panose="020B0604020202020204" pitchFamily="34" charset="0"/>
              </a:rPr>
              <a:t> – odpowiednio w całości lub w 50%. </a:t>
            </a:r>
            <a:endParaRPr lang="pl-PL" dirty="0"/>
          </a:p>
        </p:txBody>
      </p:sp>
    </p:spTree>
    <p:extLst>
      <p:ext uri="{BB962C8B-B14F-4D97-AF65-F5344CB8AC3E}">
        <p14:creationId xmlns:p14="http://schemas.microsoft.com/office/powerpoint/2010/main" val="13922939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a:t>Co można zyskać? </a:t>
            </a:r>
            <a:endParaRPr/>
          </a:p>
        </p:txBody>
      </p:sp>
      <p:sp>
        <p:nvSpPr>
          <p:cNvPr id="111" name="Google Shape;111;p17"/>
          <p:cNvSpPr txBox="1">
            <a:spLocks noGrp="1"/>
          </p:cNvSpPr>
          <p:nvPr>
            <p:ph type="body" idx="1"/>
          </p:nvPr>
        </p:nvSpPr>
        <p:spPr>
          <a:xfrm>
            <a:off x="729450" y="2078875"/>
            <a:ext cx="7688700" cy="2911200"/>
          </a:xfrm>
          <a:prstGeom prst="rect">
            <a:avLst/>
          </a:prstGeom>
        </p:spPr>
        <p:txBody>
          <a:bodyPr spcFirstLastPara="1" wrap="square" lIns="91425" tIns="91425" rIns="91425" bIns="91425" anchor="t" anchorCtr="0">
            <a:noAutofit/>
          </a:bodyPr>
          <a:lstStyle/>
          <a:p>
            <a:pPr marL="457200" lvl="0" indent="-342900" algn="just" rtl="0">
              <a:spcBef>
                <a:spcPts val="0"/>
              </a:spcBef>
              <a:spcAft>
                <a:spcPts val="0"/>
              </a:spcAft>
              <a:buClr>
                <a:srgbClr val="000000"/>
              </a:buClr>
              <a:buSzPts val="1800"/>
              <a:buFont typeface="Arial"/>
              <a:buChar char="-"/>
            </a:pPr>
            <a:r>
              <a:rPr lang="pl" sz="1800" dirty="0">
                <a:solidFill>
                  <a:srgbClr val="000000"/>
                </a:solidFill>
                <a:highlight>
                  <a:srgbClr val="FFFFFF"/>
                </a:highlight>
                <a:latin typeface="Arial"/>
                <a:ea typeface="Arial"/>
                <a:cs typeface="Arial"/>
                <a:sym typeface="Arial"/>
              </a:rPr>
              <a:t>zwolnienie z obowiązku opłacania należności z tytułu składek za okres marzec- maj 2020 r., znanych na dzień rozpatrzenia wniosku;</a:t>
            </a:r>
            <a:endParaRPr sz="1800" dirty="0">
              <a:solidFill>
                <a:srgbClr val="000000"/>
              </a:solidFill>
              <a:highlight>
                <a:srgbClr val="FFFFFF"/>
              </a:highlight>
              <a:latin typeface="Arial"/>
              <a:ea typeface="Arial"/>
              <a:cs typeface="Arial"/>
              <a:sym typeface="Arial"/>
            </a:endParaRPr>
          </a:p>
          <a:p>
            <a:pPr marL="457200" lvl="0" indent="-342900" algn="just" rtl="0">
              <a:lnSpc>
                <a:spcPct val="144000"/>
              </a:lnSpc>
              <a:spcBef>
                <a:spcPts val="0"/>
              </a:spcBef>
              <a:spcAft>
                <a:spcPts val="0"/>
              </a:spcAft>
              <a:buClr>
                <a:srgbClr val="000000"/>
              </a:buClr>
              <a:buSzPts val="1800"/>
              <a:buFont typeface="Arial"/>
              <a:buChar char="-"/>
            </a:pPr>
            <a:r>
              <a:rPr lang="pl" sz="1800" dirty="0">
                <a:solidFill>
                  <a:srgbClr val="000000"/>
                </a:solidFill>
                <a:latin typeface="Arial"/>
                <a:ea typeface="Arial"/>
                <a:cs typeface="Arial"/>
                <a:sym typeface="Arial"/>
              </a:rPr>
              <a:t>przepisy nie przewidują minimalnej i maksymalnej kwoty należności z tytułu składek, którą może objąć zwolnienie, za wyjątkiem osób prowadzących pozarolniczą  działalność i osób z nimi współpracujących oraz duchownych, dla których obejmuje wyłącznie składki od najniższej podstawy ich wymiaru.</a:t>
            </a:r>
            <a:endParaRPr sz="1800" dirty="0">
              <a:solidFill>
                <a:srgbClr val="000000"/>
              </a:solidFill>
              <a:latin typeface="Arial"/>
              <a:ea typeface="Arial"/>
              <a:cs typeface="Arial"/>
              <a:sym typeface="Arial"/>
            </a:endParaRPr>
          </a:p>
          <a:p>
            <a:pPr marL="457200" lvl="0" indent="0" algn="l" rtl="0">
              <a:spcBef>
                <a:spcPts val="0"/>
              </a:spcBef>
              <a:spcAft>
                <a:spcPts val="1600"/>
              </a:spcAft>
              <a:buNone/>
            </a:pPr>
            <a:endParaRPr sz="1800" dirty="0">
              <a:solidFill>
                <a:srgbClr val="000000"/>
              </a:solidFill>
              <a:highlight>
                <a:srgbClr val="FFFFFF"/>
              </a:highlight>
              <a:latin typeface="Arial"/>
              <a:ea typeface="Arial"/>
              <a:cs typeface="Arial"/>
              <a:sym typeface="Arial"/>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czka">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czk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czka">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2078</Words>
  <Application>Microsoft Office PowerPoint</Application>
  <PresentationFormat>Pokaz na ekranie (16:9)</PresentationFormat>
  <Paragraphs>115</Paragraphs>
  <Slides>26</Slides>
  <Notes>22</Notes>
  <HiddenSlides>0</HiddenSlides>
  <MMClips>0</MMClips>
  <ScaleCrop>false</ScaleCrop>
  <HeadingPairs>
    <vt:vector size="4" baseType="variant">
      <vt:variant>
        <vt:lpstr>Motyw</vt:lpstr>
      </vt:variant>
      <vt:variant>
        <vt:i4>2</vt:i4>
      </vt:variant>
      <vt:variant>
        <vt:lpstr>Tytuły slajdów</vt:lpstr>
      </vt:variant>
      <vt:variant>
        <vt:i4>26</vt:i4>
      </vt:variant>
    </vt:vector>
  </HeadingPairs>
  <TitlesOfParts>
    <vt:vector size="28" baseType="lpstr">
      <vt:lpstr>Streamline</vt:lpstr>
      <vt:lpstr>Paczka</vt:lpstr>
      <vt:lpstr>Autor: Zofia Grzybczyk, WPiA UŚ </vt:lpstr>
      <vt:lpstr>W tej prezentacji omówione zostaną:</vt:lpstr>
      <vt:lpstr>ZWOLNIENIE Z ZUS</vt:lpstr>
      <vt:lpstr>Kogo dotyczy zwolnienie? </vt:lpstr>
      <vt:lpstr>Warunki:</vt:lpstr>
      <vt:lpstr>Zmiany wprowadzone tzw. Tarczą 2.0 </vt:lpstr>
      <vt:lpstr>Prezentacja programu PowerPoint</vt:lpstr>
      <vt:lpstr>Prezentacja programu PowerPoint</vt:lpstr>
      <vt:lpstr>Co można zyskać? </vt:lpstr>
      <vt:lpstr>Jak złożyć wniosek? </vt:lpstr>
      <vt:lpstr>Odwołanie od decyzji</vt:lpstr>
      <vt:lpstr>ZASIŁEK OPIEKUŃCZY </vt:lpstr>
      <vt:lpstr>Prezentacja programu PowerPoint</vt:lpstr>
      <vt:lpstr>Prezentacja programu PowerPoint</vt:lpstr>
      <vt:lpstr>Prezentacja programu PowerPoint</vt:lpstr>
      <vt:lpstr>Rozszerzenie uprawnień na rodziców dzieci niepełnosprawnych</vt:lpstr>
      <vt:lpstr>Prezentacja programu PowerPoint</vt:lpstr>
      <vt:lpstr>Warto pamiętać o art. 188 Kodeksu Pracy: </vt:lpstr>
      <vt:lpstr>PODSUMOWANIE: </vt:lpstr>
      <vt:lpstr>ZASIŁEK CHOROBOWY</vt:lpstr>
      <vt:lpstr>Prezentacja programu PowerPoint</vt:lpstr>
      <vt:lpstr>Prezentacja programu PowerPoint</vt:lpstr>
      <vt:lpstr>Prezentacja programu PowerPoint</vt:lpstr>
      <vt:lpstr>Prezentacja programu PowerPoint</vt:lpstr>
      <vt:lpstr>Prezentacja programu PowerPoint</vt:lpstr>
      <vt:lpstr>Dziękuję za uwagę!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Autor: Zofia Grzybczyk, WPiA UŚ </dc:title>
  <dc:creator>Zosia Grzybczyk</dc:creator>
  <cp:lastModifiedBy>Monika Rogala</cp:lastModifiedBy>
  <cp:revision>3</cp:revision>
  <dcterms:created xsi:type="dcterms:W3CDTF">2020-04-24T18:48:21Z</dcterms:created>
  <dcterms:modified xsi:type="dcterms:W3CDTF">2020-05-06T16:18:03Z</dcterms:modified>
</cp:coreProperties>
</file>