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244A9B5-65FA-42E9-89F3-E8E5C7C4166B}">
  <a:tblStyle styleId="{C244A9B5-65FA-42E9-89F3-E8E5C7C4166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font" Target="fonts/font3.fntdata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font" Target="fonts/font2.fntdata" /><Relationship Id="rId2" Type="http://schemas.openxmlformats.org/officeDocument/2006/relationships/slide" Target="slides/slide1.xml" /><Relationship Id="rId16" Type="http://schemas.openxmlformats.org/officeDocument/2006/relationships/font" Target="fonts/font1.fntdata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notesMaster" Target="notesMasters/notesMaster1.xml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font" Target="fonts/font4.fntdata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e9090756a_1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e9090756a_1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e9090756a_1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e9090756a_1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73b0f43b40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73b0f43b40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73b0f43b40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73b0f43b40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72e36ffd07_1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72e36ffd07_1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91e1f37e_1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91e1f37e_1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d91e1f37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d91e1f37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2e36ffd0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2e36ffd07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2e36ffd0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2e36ffd07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e9090756a_1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e9090756a_1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e9090756a_1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e9090756a_1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73b0f43b4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73b0f43b4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fecd130f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7fecd130f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3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11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4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8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4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4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1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3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1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3"/>
          <p:cNvPicPr preferRelativeResize="0"/>
          <p:nvPr/>
        </p:nvPicPr>
        <p:blipFill rotWithShape="1">
          <a:blip r:embed="rId3">
            <a:alphaModFix/>
          </a:blip>
          <a:srcRect l="7783"/>
          <a:stretch/>
        </p:blipFill>
        <p:spPr>
          <a:xfrm>
            <a:off x="15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3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4800" b="1"/>
              <a:t>Tajniki </a:t>
            </a:r>
            <a:endParaRPr sz="4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4800" b="1"/>
              <a:t>świadczenia postojowego</a:t>
            </a:r>
            <a:endParaRPr sz="4800" b="1"/>
          </a:p>
        </p:txBody>
      </p:sp>
      <p:sp>
        <p:nvSpPr>
          <p:cNvPr id="69" name="Google Shape;69;p13"/>
          <p:cNvSpPr txBox="1"/>
          <p:nvPr/>
        </p:nvSpPr>
        <p:spPr>
          <a:xfrm>
            <a:off x="557225" y="3977950"/>
            <a:ext cx="1968000" cy="4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Joanna Młyńska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36873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Informacje dodatkowe</a:t>
            </a:r>
            <a:endParaRPr/>
          </a:p>
        </p:txBody>
      </p:sp>
      <p:sp>
        <p:nvSpPr>
          <p:cNvPr id="166" name="Google Shape;166;p22"/>
          <p:cNvSpPr txBox="1"/>
          <p:nvPr/>
        </p:nvSpPr>
        <p:spPr>
          <a:xfrm>
            <a:off x="4618050" y="355225"/>
            <a:ext cx="4262700" cy="46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oboto"/>
              <a:buChar char="●"/>
            </a:pPr>
            <a:r>
              <a:rPr lang="pl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Wniosek o świadczenie postojowe należy złożyć do ZUS najpóźniej w terminie 3 miesięcy od miesiąca, w którym zniesiony został ogłoszony stan epidemii;</a:t>
            </a:r>
            <a:endParaRPr sz="1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oboto"/>
              <a:buChar char="●"/>
            </a:pPr>
            <a:r>
              <a:rPr lang="pl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aby otrzymać wniosek zleceniodawca/zamawiający musi złożyć wniosek RSC-C</a:t>
            </a:r>
            <a:endParaRPr sz="1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oboto"/>
              <a:buChar char="●"/>
            </a:pPr>
            <a:r>
              <a:rPr lang="pl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samozatrudnieni składają wniosek RSP-D;</a:t>
            </a:r>
            <a:endParaRPr sz="1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oboto"/>
              <a:buChar char="●"/>
            </a:pPr>
            <a:r>
              <a:rPr lang="pl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 przypadku zbiegu praw do więcej niż jednego świadczenia postojowego przysługuje </a:t>
            </a:r>
            <a:r>
              <a:rPr lang="pl" sz="1500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jedno świadczenie</a:t>
            </a:r>
            <a:r>
              <a:rPr lang="pl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postojowe;</a:t>
            </a:r>
            <a:endParaRPr sz="1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oboto"/>
              <a:buChar char="●"/>
            </a:pPr>
            <a:r>
              <a:rPr lang="pl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wypłata świadczenia postojowego następuje w formie bezgotówkowej na wskazany rachunek płatniczy;</a:t>
            </a:r>
            <a:endParaRPr sz="1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oboto"/>
              <a:buChar char="●"/>
            </a:pPr>
            <a:r>
              <a:rPr lang="pl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ze świadczenia postojowego nie dokonuje się potrąceń i egzekucji</a:t>
            </a:r>
            <a:endParaRPr sz="1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oboto"/>
              <a:buChar char="●"/>
            </a:pPr>
            <a:r>
              <a:rPr lang="pl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świadczenie postojowe oraz koszty obsługi wypłaty tego świadczenia są finansowane z Funduszu Pracy</a:t>
            </a:r>
            <a:endParaRPr sz="1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6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6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4100100" cy="76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400">
                <a:solidFill>
                  <a:srgbClr val="000000"/>
                </a:solidFill>
              </a:rPr>
              <a:t>Czy osobie otrzymującej rentę rodzinną przysługuje świadczenie postojowe? </a:t>
            </a:r>
            <a:endParaRPr/>
          </a:p>
        </p:txBody>
      </p:sp>
      <p:sp>
        <p:nvSpPr>
          <p:cNvPr id="172" name="Google Shape;172;p23"/>
          <p:cNvSpPr txBox="1">
            <a:spLocks noGrp="1"/>
          </p:cNvSpPr>
          <p:nvPr>
            <p:ph type="title"/>
          </p:nvPr>
        </p:nvSpPr>
        <p:spPr>
          <a:xfrm>
            <a:off x="460950" y="4726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Q&amp;A</a:t>
            </a:r>
            <a:endParaRPr/>
          </a:p>
        </p:txBody>
      </p:sp>
      <p:sp>
        <p:nvSpPr>
          <p:cNvPr id="173" name="Google Shape;173;p23"/>
          <p:cNvSpPr txBox="1">
            <a:spLocks noGrp="1"/>
          </p:cNvSpPr>
          <p:nvPr>
            <p:ph type="body" idx="1"/>
          </p:nvPr>
        </p:nvSpPr>
        <p:spPr>
          <a:xfrm>
            <a:off x="471900" y="2882975"/>
            <a:ext cx="4100100" cy="7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l" sz="1400">
                <a:solidFill>
                  <a:srgbClr val="000000"/>
                </a:solidFill>
              </a:rPr>
              <a:t>Czy osobie zatrudnionej na umowę zlecenie i umowę o pracę przysługuje świadczenie postojowe?</a:t>
            </a:r>
            <a:endParaRPr/>
          </a:p>
        </p:txBody>
      </p:sp>
      <p:sp>
        <p:nvSpPr>
          <p:cNvPr id="174" name="Google Shape;174;p23"/>
          <p:cNvSpPr txBox="1">
            <a:spLocks noGrp="1"/>
          </p:cNvSpPr>
          <p:nvPr>
            <p:ph type="body" idx="1"/>
          </p:nvPr>
        </p:nvSpPr>
        <p:spPr>
          <a:xfrm>
            <a:off x="4572000" y="2882975"/>
            <a:ext cx="4100100" cy="7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l" sz="1400"/>
              <a:t>Nie.</a:t>
            </a:r>
            <a:endParaRPr/>
          </a:p>
        </p:txBody>
      </p:sp>
      <p:sp>
        <p:nvSpPr>
          <p:cNvPr id="175" name="Google Shape;175;p23"/>
          <p:cNvSpPr txBox="1">
            <a:spLocks noGrp="1"/>
          </p:cNvSpPr>
          <p:nvPr>
            <p:ph type="body" idx="1"/>
          </p:nvPr>
        </p:nvSpPr>
        <p:spPr>
          <a:xfrm>
            <a:off x="4572000" y="1919075"/>
            <a:ext cx="4100100" cy="7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l" sz="1400"/>
              <a:t>Tak, gdyż renta rodzinna nie stanowi tytułu ubezpieczeniowego.</a:t>
            </a:r>
            <a:endParaRPr/>
          </a:p>
        </p:txBody>
      </p:sp>
      <p:sp>
        <p:nvSpPr>
          <p:cNvPr id="176" name="Google Shape;176;p23"/>
          <p:cNvSpPr txBox="1">
            <a:spLocks noGrp="1"/>
          </p:cNvSpPr>
          <p:nvPr>
            <p:ph type="body" idx="1"/>
          </p:nvPr>
        </p:nvSpPr>
        <p:spPr>
          <a:xfrm>
            <a:off x="471900" y="3846875"/>
            <a:ext cx="4100100" cy="7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400">
                <a:solidFill>
                  <a:srgbClr val="000000"/>
                </a:solidFill>
              </a:rPr>
              <a:t> Czy emeryt zatrudniony na umowę zlecenie może ubiegać się o świadczenie postojowe?</a:t>
            </a:r>
            <a:endParaRPr/>
          </a:p>
        </p:txBody>
      </p:sp>
      <p:sp>
        <p:nvSpPr>
          <p:cNvPr id="177" name="Google Shape;177;p23"/>
          <p:cNvSpPr txBox="1">
            <a:spLocks noGrp="1"/>
          </p:cNvSpPr>
          <p:nvPr>
            <p:ph type="body" idx="1"/>
          </p:nvPr>
        </p:nvSpPr>
        <p:spPr>
          <a:xfrm>
            <a:off x="4572000" y="3846875"/>
            <a:ext cx="4100100" cy="7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l" sz="1400"/>
              <a:t>Tak.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4"/>
          <p:cNvSpPr txBox="1"/>
          <p:nvPr/>
        </p:nvSpPr>
        <p:spPr>
          <a:xfrm>
            <a:off x="407925" y="633650"/>
            <a:ext cx="8332500" cy="4071900"/>
          </a:xfrm>
          <a:prstGeom prst="rect">
            <a:avLst/>
          </a:prstGeom>
          <a:solidFill>
            <a:srgbClr val="EFEFEF">
              <a:alpha val="80000"/>
            </a:srgb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>
                <a:latin typeface="Roboto"/>
                <a:ea typeface="Roboto"/>
                <a:cs typeface="Roboto"/>
                <a:sym typeface="Roboto"/>
              </a:rPr>
              <a:t>15 kwietnia 2020 ZUS wypłaci pierwsze świadczenia postojowe dla 86,200 osób w kwocie łącznej 172,000,000 zł.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>
                <a:latin typeface="Roboto"/>
                <a:ea typeface="Roboto"/>
                <a:cs typeface="Roboto"/>
                <a:sym typeface="Roboto"/>
              </a:rPr>
              <a:t>Jak podaje ZUS, do 14 kwietnia 2020 r. wpłynęło ponad 570,000 wniosków na podstawie przepisów zawartych w tzw. tarczy antykryzysowe, z czego około 97,000 wniosków dot. samozatrudnionych, a ponad 9,000 wniosków podchodzi od osób zatrudnionych na podstawie umów cywilnoprawnych. 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49494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000"/>
              <a:t>Bibliografia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pl" sz="900"/>
              <a:t>Ustawa z dnia 31 marca 2020 r. o zmianie ustawy o szczególnych rozwiązaniach związanych z zapobieganiem, przeciwdziałaniem i zwalczaniem COVID-19, innych chorób zakaźnych oraz wywołanych nimi sytuacji kryzysowych oraz niektórych innych ustaw </a:t>
            </a:r>
            <a:endParaRPr sz="900"/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pl" sz="900" b="1">
                <a:solidFill>
                  <a:srgbClr val="FFFFFF"/>
                </a:solidFill>
              </a:rPr>
              <a:t>Ustawa </a:t>
            </a:r>
            <a:r>
              <a:rPr lang="pl" sz="900">
                <a:solidFill>
                  <a:srgbClr val="FFFFFF"/>
                </a:solidFill>
              </a:rPr>
              <a:t>z dnia 16 kwietnia 2020 r.</a:t>
            </a:r>
            <a:r>
              <a:rPr lang="pl" sz="900" b="1">
                <a:solidFill>
                  <a:srgbClr val="FFFFFF"/>
                </a:solidFill>
              </a:rPr>
              <a:t>o szczególnych instrumentach wsparcia w związku z rozprzestrzenianiem się wirusa SARS-CoV-2</a:t>
            </a:r>
            <a:endParaRPr sz="900" b="1">
              <a:solidFill>
                <a:srgbClr val="FFFFFF"/>
              </a:solidFill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pl" sz="900"/>
              <a:t>ZUS.pl</a:t>
            </a:r>
            <a:endParaRPr sz="9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Dla kogo? </a:t>
            </a:r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1"/>
          </p:nvPr>
        </p:nvSpPr>
        <p:spPr>
          <a:xfrm>
            <a:off x="471900" y="2109200"/>
            <a:ext cx="8184600" cy="25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 sz="1800"/>
              <a:t>Dla osób prowadzących pozarolniczą działalność gospodarczą;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 sz="1800"/>
              <a:t>dla osób wykonujących umowę agencyjną, umowę zlecenie, inną umowę o świadczenie usług m.in. umowę o dzieło 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l" sz="1800"/>
              <a:t>w przypadku, gdy nie podlegają one ubezpieczeniom społecznym z innego tytułu.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/>
          </a:p>
        </p:txBody>
      </p:sp>
      <p:graphicFrame>
        <p:nvGraphicFramePr>
          <p:cNvPr id="76" name="Google Shape;76;p14"/>
          <p:cNvGraphicFramePr/>
          <p:nvPr/>
        </p:nvGraphicFramePr>
        <p:xfrm>
          <a:off x="5071481" y="455223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{C244A9B5-65FA-42E9-89F3-E8E5C7C4166B}</a:tableStyleId>
              </a:tblPr>
              <a:tblGrid>
                <a:gridCol w="821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1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1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1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1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solidFill>
                          <a:schemeClr val="l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solidFill>
                          <a:schemeClr val="l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solidFill>
                          <a:schemeClr val="l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solidFill>
                          <a:schemeClr val="l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6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5" descr="Zrobione z boku zbliżenie na rękę przesuwającą suwak na mikserze audio"/>
          <p:cNvPicPr preferRelativeResize="0"/>
          <p:nvPr/>
        </p:nvPicPr>
        <p:blipFill rotWithShape="1">
          <a:blip r:embed="rId3">
            <a:alphaModFix/>
          </a:blip>
          <a:srcRect l="7506" r="42247" b="15419"/>
          <a:stretch/>
        </p:blipFill>
        <p:spPr>
          <a:xfrm>
            <a:off x="-9150" y="0"/>
            <a:ext cx="459449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 txBox="1">
            <a:spLocks noGrp="1"/>
          </p:cNvSpPr>
          <p:nvPr>
            <p:ph type="title"/>
          </p:nvPr>
        </p:nvSpPr>
        <p:spPr>
          <a:xfrm>
            <a:off x="265500" y="1830600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lt1"/>
                </a:solidFill>
              </a:rPr>
              <a:t>Kiedy?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3" name="Google Shape;83;p1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l"/>
              <a:t>W momencie, kiedy w następstwie wystąpienia COVID-19 doszło do przestoju w prowadzeniu działalności, odpowiednio przez osobę prowadzącą pozarolniczą działalność gospodarczą albo przez zleceniodawcę lub zamawiającego, z którymi została zawarta umowa cywilnoprawna.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Osoby prowadzące działalność gospodarczą przed 01.02.2020 r.</a:t>
            </a:r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body" idx="1"/>
          </p:nvPr>
        </p:nvSpPr>
        <p:spPr>
          <a:xfrm>
            <a:off x="471900" y="2252100"/>
            <a:ext cx="3999900" cy="271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2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Jeżeli osoba prowadząca pozarolniczą działalność gospodarczą nie zawiesiła jej prowadzenia oraz jeżeli </a:t>
            </a:r>
            <a:r>
              <a:rPr lang="pl" sz="1200" b="1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przychód </a:t>
            </a:r>
            <a:r>
              <a:rPr lang="pl" sz="12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z prowadzenia pozarolniczej działalności gospodarczej w rozumieniu przepisów o podatku dochodowym od osób fizycznych uzyskany w </a:t>
            </a:r>
            <a:r>
              <a:rPr lang="pl" sz="1200" u="sng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miesiącu poprzedzającym</a:t>
            </a:r>
            <a:r>
              <a:rPr lang="pl" sz="12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miesiąc złożenia wniosku o świadczenie postojowe był o co </a:t>
            </a:r>
            <a:r>
              <a:rPr lang="pl" sz="1200" u="sng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najmniej 15% niższy</a:t>
            </a:r>
            <a:r>
              <a:rPr lang="pl" sz="12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od </a:t>
            </a:r>
            <a:r>
              <a:rPr lang="pl" sz="1200" b="1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przychodu </a:t>
            </a:r>
            <a:r>
              <a:rPr lang="pl" sz="12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uzyskanego w miesiącu poprzedzającym ten miesiąc.</a:t>
            </a:r>
            <a:endParaRPr sz="12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body" idx="2"/>
          </p:nvPr>
        </p:nvSpPr>
        <p:spPr>
          <a:xfrm>
            <a:off x="4694100" y="2252100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2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Jeżeli osoba prowadząca pozarolniczą działalność gospodarczą </a:t>
            </a:r>
            <a:r>
              <a:rPr lang="pl" sz="1200" u="sng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zawiesiła</a:t>
            </a:r>
            <a:r>
              <a:rPr lang="pl" sz="12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prowadzenie pozarolniczej działalności gospodarczej </a:t>
            </a:r>
            <a:r>
              <a:rPr lang="pl" sz="1200" u="sng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po dniu 31 stycznia 2020 r.</a:t>
            </a:r>
            <a:endParaRPr sz="12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2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Tarcza antykryzysowa 2.0 zniosła limit przychodów stanowiący 300% przeciętnego miesięcznego wynagrodzenia z poprzedniego kwartału. </a:t>
            </a:r>
            <a:endParaRPr sz="12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471900" y="1846800"/>
            <a:ext cx="4222200" cy="4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Roboto"/>
                <a:ea typeface="Roboto"/>
                <a:cs typeface="Roboto"/>
                <a:sym typeface="Roboto"/>
              </a:rPr>
              <a:t>Nie zawieszenie działalności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4714350" y="1850550"/>
            <a:ext cx="3959400" cy="3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Roboto"/>
                <a:ea typeface="Roboto"/>
                <a:cs typeface="Roboto"/>
                <a:sym typeface="Roboto"/>
              </a:rPr>
              <a:t>Zawieszenie działalności po dniu 31.01.2020 r.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762450" y="4436400"/>
            <a:ext cx="76191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Roboto"/>
                <a:ea typeface="Roboto"/>
                <a:cs typeface="Roboto"/>
                <a:sym typeface="Roboto"/>
              </a:rPr>
              <a:t>Świadczenie wypłacane jest maksymalnie 3 razy.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Osoby zatrudnione na umowę cywilnoprawną: </a:t>
            </a:r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l" sz="1600"/>
              <a:t>umowa cywilnoprawna została zawarta </a:t>
            </a:r>
            <a:r>
              <a:rPr lang="pl" sz="1600" b="1"/>
              <a:t>przed </a:t>
            </a:r>
            <a:r>
              <a:rPr lang="pl" sz="1600"/>
              <a:t>dniem </a:t>
            </a:r>
            <a:r>
              <a:rPr lang="pl" sz="1600" b="1"/>
              <a:t>01.04.2020 r. </a:t>
            </a:r>
            <a:endParaRPr sz="1600" b="1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l" sz="1600"/>
              <a:t>przychód z umowy cywilnoprawnej uzyskany w miesiącu poprzedzającym miesiąc, w którym został złożony wniosek o świadczenie postojowe, </a:t>
            </a:r>
            <a:r>
              <a:rPr lang="pl" sz="1600" u="sng"/>
              <a:t>nie był wyższy od 300%</a:t>
            </a:r>
            <a:r>
              <a:rPr lang="pl" sz="1600"/>
              <a:t> przeciętnego </a:t>
            </a:r>
            <a:r>
              <a:rPr lang="pl" sz="1600" u="sng"/>
              <a:t>miesięcznego wynagrodzenia</a:t>
            </a:r>
            <a:r>
              <a:rPr lang="pl" sz="1600"/>
              <a:t> z poprzedniego kwartału ogłaszanego przez Prezesa Głównego Urzędu Statystycznego na podstawie przepisów o emeryturach i rentach z Funduszu Ubezpieczeń Społecznych, obowiązującego na dzień złożenia wniosku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l" sz="1600"/>
              <a:t>pracownik nie może wykonywać umowy cywilnoprawnej w całości lub w części z powodu przestoju w działalności. </a:t>
            </a:r>
            <a:endParaRPr sz="160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6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6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/>
          <p:nvPr/>
        </p:nvSpPr>
        <p:spPr>
          <a:xfrm>
            <a:off x="59200" y="-470950"/>
            <a:ext cx="9161100" cy="2637000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8"/>
          <p:cNvSpPr txBox="1"/>
          <p:nvPr/>
        </p:nvSpPr>
        <p:spPr>
          <a:xfrm>
            <a:off x="1119800" y="3200194"/>
            <a:ext cx="20223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285F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" name="Google Shape;106;p18"/>
          <p:cNvSpPr txBox="1"/>
          <p:nvPr/>
        </p:nvSpPr>
        <p:spPr>
          <a:xfrm>
            <a:off x="913400" y="3200200"/>
            <a:ext cx="2697000" cy="17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l" sz="11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Dla osób prowadzących pozarolniczą działalność gospodarczą, do której mają zastosowanie przepisy dotyczące </a:t>
            </a:r>
            <a:r>
              <a:rPr lang="pl" sz="1100" u="sng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zryczałtowanego podatku dochodowego</a:t>
            </a:r>
            <a:r>
              <a:rPr lang="pl" sz="11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 w formie karty podatkowej i która korzystała ze </a:t>
            </a:r>
            <a:r>
              <a:rPr lang="pl" sz="1100" u="sng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zwolnienia sprzedaży od podatku</a:t>
            </a:r>
            <a:r>
              <a:rPr lang="pl" sz="11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 od towarów i usług</a:t>
            </a:r>
            <a:endParaRPr sz="1100">
              <a:solidFill>
                <a:srgbClr val="42424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" name="Google Shape;107;p18"/>
          <p:cNvSpPr txBox="1"/>
          <p:nvPr/>
        </p:nvSpPr>
        <p:spPr>
          <a:xfrm>
            <a:off x="4963150" y="3200200"/>
            <a:ext cx="3138000" cy="18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1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Dla osób, których suma przychodów z umów cywilnoprawnych uzyskana w miesiącu poprzedzającym miesiąc, w którym został złożony wniosek o świadczenie postojowe wynosi </a:t>
            </a:r>
            <a:r>
              <a:rPr lang="pl" sz="1100" u="sng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mniej niż 50% kwoty minimalnego wynagrodzenia</a:t>
            </a:r>
            <a:r>
              <a:rPr lang="pl" sz="11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 za pracę obowiązującego w 2020 r. (1299,99 zł) świadczenie postojowe przysługuje w wysokości sumy wynagrodzeń z tytułu wykonywania tych umów cywilnoprawnych</a:t>
            </a:r>
            <a:endParaRPr sz="1100">
              <a:solidFill>
                <a:srgbClr val="42424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" name="Google Shape;108;p18"/>
          <p:cNvSpPr txBox="1"/>
          <p:nvPr/>
        </p:nvSpPr>
        <p:spPr>
          <a:xfrm>
            <a:off x="4854868" y="3852688"/>
            <a:ext cx="2022300" cy="11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rgbClr val="42424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" name="Google Shape;109;p18"/>
          <p:cNvSpPr txBox="1">
            <a:spLocks noGrp="1"/>
          </p:cNvSpPr>
          <p:nvPr>
            <p:ph type="title" idx="4294967295"/>
          </p:nvPr>
        </p:nvSpPr>
        <p:spPr>
          <a:xfrm>
            <a:off x="311700" y="220100"/>
            <a:ext cx="8520600" cy="12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Wyjątki</a:t>
            </a:r>
            <a:endParaRPr/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 sz="800"/>
          </a:p>
        </p:txBody>
      </p:sp>
      <p:sp>
        <p:nvSpPr>
          <p:cNvPr id="110" name="Google Shape;110;p18"/>
          <p:cNvSpPr/>
          <p:nvPr/>
        </p:nvSpPr>
        <p:spPr>
          <a:xfrm>
            <a:off x="1191500" y="928275"/>
            <a:ext cx="2140800" cy="2049900"/>
          </a:xfrm>
          <a:prstGeom prst="ellipse">
            <a:avLst/>
          </a:prstGeom>
          <a:solidFill>
            <a:srgbClr val="1C458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8"/>
          <p:cNvSpPr/>
          <p:nvPr/>
        </p:nvSpPr>
        <p:spPr>
          <a:xfrm>
            <a:off x="5461750" y="914450"/>
            <a:ext cx="2140800" cy="2049900"/>
          </a:xfrm>
          <a:prstGeom prst="ellipse">
            <a:avLst/>
          </a:prstGeom>
          <a:solidFill>
            <a:srgbClr val="1C458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8"/>
          <p:cNvSpPr txBox="1"/>
          <p:nvPr/>
        </p:nvSpPr>
        <p:spPr>
          <a:xfrm>
            <a:off x="1413525" y="1395500"/>
            <a:ext cx="1768800" cy="10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50% minimalnego wynagrodzenia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" name="Google Shape;113;p18"/>
          <p:cNvSpPr txBox="1"/>
          <p:nvPr/>
        </p:nvSpPr>
        <p:spPr>
          <a:xfrm>
            <a:off x="5677300" y="1178900"/>
            <a:ext cx="1709700" cy="10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sumy wynagrodzeń z tytułu wykonywania umów cywilnoprawnych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400"/>
              </a:spcAft>
              <a:buNone/>
            </a:pPr>
            <a:r>
              <a:rPr lang="pl"/>
              <a:t>Świadczenie postojowe</a:t>
            </a:r>
            <a:endParaRPr sz="1600" i="1"/>
          </a:p>
        </p:txBody>
      </p:sp>
      <p:cxnSp>
        <p:nvCxnSpPr>
          <p:cNvPr id="119" name="Google Shape;119;p19"/>
          <p:cNvCxnSpPr/>
          <p:nvPr/>
        </p:nvCxnSpPr>
        <p:spPr>
          <a:xfrm rot="10800000">
            <a:off x="680050" y="2152465"/>
            <a:ext cx="0" cy="83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20" name="Google Shape;120;p19"/>
          <p:cNvSpPr txBox="1">
            <a:spLocks noGrp="1"/>
          </p:cNvSpPr>
          <p:nvPr>
            <p:ph type="title"/>
          </p:nvPr>
        </p:nvSpPr>
        <p:spPr>
          <a:xfrm>
            <a:off x="727112" y="1995899"/>
            <a:ext cx="1814100" cy="3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>
                <a:solidFill>
                  <a:schemeClr val="dk1"/>
                </a:solidFill>
              </a:rPr>
              <a:t>2,600 zł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21" name="Google Shape;121;p19"/>
          <p:cNvSpPr txBox="1">
            <a:spLocks noGrp="1"/>
          </p:cNvSpPr>
          <p:nvPr>
            <p:ph type="body" idx="1"/>
          </p:nvPr>
        </p:nvSpPr>
        <p:spPr>
          <a:xfrm>
            <a:off x="727112" y="2285925"/>
            <a:ext cx="18141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l" sz="1200">
                <a:solidFill>
                  <a:schemeClr val="dk2"/>
                </a:solidFill>
              </a:rPr>
              <a:t>Wynagrodzenie minimalne</a:t>
            </a:r>
            <a:endParaRPr sz="1200">
              <a:solidFill>
                <a:schemeClr val="dk2"/>
              </a:solidFill>
            </a:endParaRPr>
          </a:p>
        </p:txBody>
      </p:sp>
      <p:cxnSp>
        <p:nvCxnSpPr>
          <p:cNvPr id="122" name="Google Shape;122;p19"/>
          <p:cNvCxnSpPr/>
          <p:nvPr/>
        </p:nvCxnSpPr>
        <p:spPr>
          <a:xfrm>
            <a:off x="1409775" y="3375029"/>
            <a:ext cx="0" cy="83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23" name="Google Shape;123;p19"/>
          <p:cNvSpPr txBox="1">
            <a:spLocks noGrp="1"/>
          </p:cNvSpPr>
          <p:nvPr>
            <p:ph type="title"/>
          </p:nvPr>
        </p:nvSpPr>
        <p:spPr>
          <a:xfrm>
            <a:off x="1502524" y="3974750"/>
            <a:ext cx="1080300" cy="3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>
                <a:solidFill>
                  <a:schemeClr val="dk1"/>
                </a:solidFill>
              </a:rPr>
              <a:t>2,080 zł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1"/>
          </p:nvPr>
        </p:nvSpPr>
        <p:spPr>
          <a:xfrm>
            <a:off x="1502526" y="4260950"/>
            <a:ext cx="16575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200">
                <a:solidFill>
                  <a:schemeClr val="dk2"/>
                </a:solidFill>
              </a:rPr>
              <a:t>80% wynagrodzenia minimalnego</a:t>
            </a:r>
            <a:endParaRPr sz="12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chemeClr val="dk2"/>
              </a:solidFill>
            </a:endParaRPr>
          </a:p>
        </p:txBody>
      </p:sp>
      <p:cxnSp>
        <p:nvCxnSpPr>
          <p:cNvPr id="125" name="Google Shape;125;p19"/>
          <p:cNvCxnSpPr/>
          <p:nvPr/>
        </p:nvCxnSpPr>
        <p:spPr>
          <a:xfrm rot="10800000">
            <a:off x="3922000" y="2145365"/>
            <a:ext cx="0" cy="83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26" name="Google Shape;126;p19"/>
          <p:cNvSpPr txBox="1">
            <a:spLocks noGrp="1"/>
          </p:cNvSpPr>
          <p:nvPr>
            <p:ph type="title"/>
          </p:nvPr>
        </p:nvSpPr>
        <p:spPr>
          <a:xfrm>
            <a:off x="3927475" y="1995911"/>
            <a:ext cx="1814100" cy="3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>
                <a:solidFill>
                  <a:schemeClr val="dk1"/>
                </a:solidFill>
              </a:rPr>
              <a:t>1,299.99 zł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1"/>
          </p:nvPr>
        </p:nvSpPr>
        <p:spPr>
          <a:xfrm>
            <a:off x="3927475" y="2285925"/>
            <a:ext cx="1903200" cy="7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l" sz="1000">
                <a:solidFill>
                  <a:schemeClr val="dk2"/>
                </a:solidFill>
              </a:rPr>
              <a:t>Dla przedsiębiorców rozliczających podatek kartą podatkową + zwolnieni z VAT</a:t>
            </a:r>
            <a:endParaRPr sz="1000">
              <a:solidFill>
                <a:schemeClr val="dk2"/>
              </a:solidFill>
            </a:endParaRPr>
          </a:p>
        </p:txBody>
      </p:sp>
      <p:cxnSp>
        <p:nvCxnSpPr>
          <p:cNvPr id="128" name="Google Shape;128;p19"/>
          <p:cNvCxnSpPr/>
          <p:nvPr/>
        </p:nvCxnSpPr>
        <p:spPr>
          <a:xfrm>
            <a:off x="5534750" y="3375021"/>
            <a:ext cx="0" cy="83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29" name="Google Shape;129;p19"/>
          <p:cNvSpPr txBox="1">
            <a:spLocks noGrp="1"/>
          </p:cNvSpPr>
          <p:nvPr>
            <p:ph type="title"/>
          </p:nvPr>
        </p:nvSpPr>
        <p:spPr>
          <a:xfrm>
            <a:off x="5534762" y="3974741"/>
            <a:ext cx="1814100" cy="3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>
                <a:solidFill>
                  <a:schemeClr val="dk1"/>
                </a:solidFill>
              </a:rPr>
              <a:t>5,198.58 zł 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30" name="Google Shape;130;p19"/>
          <p:cNvSpPr txBox="1">
            <a:spLocks noGrp="1"/>
          </p:cNvSpPr>
          <p:nvPr>
            <p:ph type="body" idx="1"/>
          </p:nvPr>
        </p:nvSpPr>
        <p:spPr>
          <a:xfrm>
            <a:off x="5534749" y="4260950"/>
            <a:ext cx="2906700" cy="57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200">
                <a:solidFill>
                  <a:schemeClr val="dk2"/>
                </a:solidFill>
              </a:rPr>
              <a:t>P</a:t>
            </a:r>
            <a:r>
              <a:rPr lang="pl" sz="1200">
                <a:solidFill>
                  <a:srgbClr val="333333"/>
                </a:solidFill>
                <a:highlight>
                  <a:srgbClr val="FFFFFF"/>
                </a:highlight>
              </a:rPr>
              <a:t>rzeciętne miesięczne wynagrodzenie z poprzedniego kwartału</a:t>
            </a:r>
            <a:r>
              <a:rPr lang="pl" sz="1200">
                <a:solidFill>
                  <a:schemeClr val="dk2"/>
                </a:solidFill>
              </a:rPr>
              <a:t> </a:t>
            </a:r>
            <a:endParaRPr sz="12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chemeClr val="dk2"/>
              </a:solidFill>
            </a:endParaRPr>
          </a:p>
        </p:txBody>
      </p:sp>
      <p:cxnSp>
        <p:nvCxnSpPr>
          <p:cNvPr id="131" name="Google Shape;131;p19"/>
          <p:cNvCxnSpPr/>
          <p:nvPr/>
        </p:nvCxnSpPr>
        <p:spPr>
          <a:xfrm rot="10800000">
            <a:off x="7080781" y="2145365"/>
            <a:ext cx="0" cy="83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32" name="Google Shape;132;p19"/>
          <p:cNvSpPr txBox="1">
            <a:spLocks noGrp="1"/>
          </p:cNvSpPr>
          <p:nvPr>
            <p:ph type="title"/>
          </p:nvPr>
        </p:nvSpPr>
        <p:spPr>
          <a:xfrm>
            <a:off x="7127824" y="1995900"/>
            <a:ext cx="1943400" cy="3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>
                <a:solidFill>
                  <a:schemeClr val="dk1"/>
                </a:solidFill>
              </a:rPr>
              <a:t>15,595.74 zł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33" name="Google Shape;133;p19"/>
          <p:cNvSpPr txBox="1">
            <a:spLocks noGrp="1"/>
          </p:cNvSpPr>
          <p:nvPr>
            <p:ph type="body" idx="1"/>
          </p:nvPr>
        </p:nvSpPr>
        <p:spPr>
          <a:xfrm>
            <a:off x="7127837" y="2285937"/>
            <a:ext cx="18141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200">
                <a:solidFill>
                  <a:schemeClr val="dk2"/>
                </a:solidFill>
              </a:rPr>
              <a:t>300% przeciętnego miesięcznego wynagrodzenia</a:t>
            </a:r>
            <a:endParaRPr sz="12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chemeClr val="dk2"/>
              </a:solidFill>
            </a:endParaRPr>
          </a:p>
        </p:txBody>
      </p:sp>
      <p:graphicFrame>
        <p:nvGraphicFramePr>
          <p:cNvPr id="134" name="Google Shape;134;p19"/>
          <p:cNvGraphicFramePr/>
          <p:nvPr/>
        </p:nvGraphicFramePr>
        <p:xfrm>
          <a:off x="323100" y="298326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{C244A9B5-65FA-42E9-89F3-E8E5C7C4166B}</a:tableStyleId>
              </a:tblPr>
              <a:tblGrid>
                <a:gridCol w="710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0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0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0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0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02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02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02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02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102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102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102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35" name="Google Shape;135;p19"/>
          <p:cNvCxnSpPr/>
          <p:nvPr/>
        </p:nvCxnSpPr>
        <p:spPr>
          <a:xfrm>
            <a:off x="3289325" y="3375021"/>
            <a:ext cx="0" cy="83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36" name="Google Shape;136;p19"/>
          <p:cNvSpPr txBox="1">
            <a:spLocks noGrp="1"/>
          </p:cNvSpPr>
          <p:nvPr>
            <p:ph type="title"/>
          </p:nvPr>
        </p:nvSpPr>
        <p:spPr>
          <a:xfrm>
            <a:off x="3289325" y="3833125"/>
            <a:ext cx="1533600" cy="3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>
                <a:solidFill>
                  <a:schemeClr val="dk1"/>
                </a:solidFill>
              </a:rPr>
              <a:t>1,299.99 zł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37" name="Google Shape;137;p19"/>
          <p:cNvSpPr txBox="1"/>
          <p:nvPr/>
        </p:nvSpPr>
        <p:spPr>
          <a:xfrm>
            <a:off x="3293325" y="4200375"/>
            <a:ext cx="1702200" cy="6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2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50% minimalnego wynagrodzenia</a:t>
            </a:r>
            <a:endParaRPr sz="1200">
              <a:solidFill>
                <a:srgbClr val="42424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" name="Google Shape;138;p19"/>
          <p:cNvSpPr txBox="1"/>
          <p:nvPr/>
        </p:nvSpPr>
        <p:spPr>
          <a:xfrm>
            <a:off x="1515425" y="3445175"/>
            <a:ext cx="19032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200" b="1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Standardowa wysokość świadczenia</a:t>
            </a:r>
            <a:endParaRPr sz="1100" b="1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800" y="659200"/>
            <a:ext cx="7776400" cy="421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0"/>
          <p:cNvSpPr/>
          <p:nvPr/>
        </p:nvSpPr>
        <p:spPr>
          <a:xfrm>
            <a:off x="747950" y="1154750"/>
            <a:ext cx="652200" cy="188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5" name="Google Shape;145;p20"/>
          <p:cNvCxnSpPr/>
          <p:nvPr/>
        </p:nvCxnSpPr>
        <p:spPr>
          <a:xfrm>
            <a:off x="4883375" y="1154750"/>
            <a:ext cx="2937000" cy="19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6" name="Google Shape;146;p20"/>
          <p:cNvCxnSpPr/>
          <p:nvPr/>
        </p:nvCxnSpPr>
        <p:spPr>
          <a:xfrm>
            <a:off x="277900" y="939825"/>
            <a:ext cx="405900" cy="2898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7" name="Google Shape;147;p20"/>
          <p:cNvCxnSpPr/>
          <p:nvPr/>
        </p:nvCxnSpPr>
        <p:spPr>
          <a:xfrm rot="10800000" flipH="1">
            <a:off x="3116150" y="1819650"/>
            <a:ext cx="753600" cy="144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8" name="Google Shape;148;p20"/>
          <p:cNvSpPr/>
          <p:nvPr/>
        </p:nvSpPr>
        <p:spPr>
          <a:xfrm>
            <a:off x="5902150" y="2296350"/>
            <a:ext cx="652200" cy="2754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9" name="Google Shape;149;p20"/>
          <p:cNvCxnSpPr/>
          <p:nvPr/>
        </p:nvCxnSpPr>
        <p:spPr>
          <a:xfrm rot="10800000" flipH="1">
            <a:off x="3499425" y="1587250"/>
            <a:ext cx="753600" cy="144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0" name="Google Shape;150;p20"/>
          <p:cNvSpPr txBox="1"/>
          <p:nvPr/>
        </p:nvSpPr>
        <p:spPr>
          <a:xfrm>
            <a:off x="683900" y="264175"/>
            <a:ext cx="7776300" cy="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Roboto"/>
                <a:ea typeface="Roboto"/>
                <a:cs typeface="Roboto"/>
                <a:sym typeface="Roboto"/>
              </a:rPr>
              <a:t>Przykład 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800" y="1397513"/>
            <a:ext cx="8225301" cy="2348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6" name="Google Shape;156;p21"/>
          <p:cNvCxnSpPr/>
          <p:nvPr/>
        </p:nvCxnSpPr>
        <p:spPr>
          <a:xfrm>
            <a:off x="6992425" y="1636625"/>
            <a:ext cx="13083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7" name="Google Shape;157;p21"/>
          <p:cNvCxnSpPr/>
          <p:nvPr/>
        </p:nvCxnSpPr>
        <p:spPr>
          <a:xfrm rot="10800000" flipH="1">
            <a:off x="7377200" y="1905900"/>
            <a:ext cx="846600" cy="129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8" name="Google Shape;158;p21"/>
          <p:cNvCxnSpPr/>
          <p:nvPr/>
        </p:nvCxnSpPr>
        <p:spPr>
          <a:xfrm>
            <a:off x="450825" y="2149700"/>
            <a:ext cx="2103600" cy="129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9" name="Google Shape;159;p21"/>
          <p:cNvSpPr txBox="1"/>
          <p:nvPr/>
        </p:nvSpPr>
        <p:spPr>
          <a:xfrm>
            <a:off x="344850" y="751575"/>
            <a:ext cx="82254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Roboto"/>
                <a:ea typeface="Roboto"/>
                <a:cs typeface="Roboto"/>
                <a:sym typeface="Roboto"/>
              </a:rPr>
              <a:t>Przykład 2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" name="Google Shape;160;p21"/>
          <p:cNvSpPr/>
          <p:nvPr/>
        </p:nvSpPr>
        <p:spPr>
          <a:xfrm>
            <a:off x="1348675" y="3252775"/>
            <a:ext cx="987600" cy="2565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Pokaz na ekranie (16:9)</PresentationFormat>
  <Slides>13</Slides>
  <Notes>13</Notes>
  <HiddenSlides>0</HiddenSlide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Material</vt:lpstr>
      <vt:lpstr>Tajniki  świadczenia postojowego</vt:lpstr>
      <vt:lpstr>Dla kogo? </vt:lpstr>
      <vt:lpstr>Kiedy? </vt:lpstr>
      <vt:lpstr>Osoby prowadzące działalność gospodarczą przed 01.02.2020 r.</vt:lpstr>
      <vt:lpstr>Osoby zatrudnione na umowę cywilnoprawną: </vt:lpstr>
      <vt:lpstr>Wyjątki   </vt:lpstr>
      <vt:lpstr>Świadczenie postojowe</vt:lpstr>
      <vt:lpstr>Prezentacja programu PowerPoint</vt:lpstr>
      <vt:lpstr>Prezentacja programu PowerPoint</vt:lpstr>
      <vt:lpstr>Informacje dodatkowe</vt:lpstr>
      <vt:lpstr>Q&amp;A</vt:lpstr>
      <vt:lpstr>Prezentacja programu PowerPoint</vt:lpstr>
      <vt:lpstr>Bibliografia  Ustawa z dnia 31 marca 2020 r. o zmianie ustawy o szczególnych rozwiązaniach związanych z zapobieganiem, przeciwdziałaniem i zwalczaniem COVID-19, innych chorób zakaźnych oraz wywołanych nimi sytuacji kryzysowych oraz niektórych innych ustaw  Ustawa z dnia 16 kwietnia 2020 r.o szczególnych instrumentach wsparcia w związku z rozprzestrzenianiem się wirusa SARS-CoV-2 ZUS.pl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Tajniki  świadczenia postojowego</dc:title>
  <cp:lastModifiedBy>Monika Rogala</cp:lastModifiedBy>
  <cp:revision>1</cp:revision>
  <dcterms:modified xsi:type="dcterms:W3CDTF">2020-04-27T07:10:16Z</dcterms:modified>
</cp:coreProperties>
</file>